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93" r:id="rId3"/>
    <p:sldId id="259" r:id="rId4"/>
    <p:sldId id="271" r:id="rId5"/>
    <p:sldId id="288" r:id="rId6"/>
    <p:sldId id="260" r:id="rId7"/>
    <p:sldId id="289" r:id="rId8"/>
    <p:sldId id="290" r:id="rId9"/>
    <p:sldId id="286" r:id="rId10"/>
    <p:sldId id="291" r:id="rId11"/>
    <p:sldId id="270" r:id="rId12"/>
    <p:sldId id="295" r:id="rId13"/>
    <p:sldId id="287" r:id="rId14"/>
    <p:sldId id="294" r:id="rId15"/>
    <p:sldId id="292" r:id="rId16"/>
  </p:sldIdLst>
  <p:sldSz cx="9144000" cy="5143500" type="screen16x9"/>
  <p:notesSz cx="6858000" cy="9144000"/>
  <p:embeddedFontLst>
    <p:embeddedFont>
      <p:font typeface="Cambria Math" panose="02040503050406030204" pitchFamily="18" charset="0"/>
      <p:regular r:id="rId18"/>
    </p:embeddedFont>
    <p:embeddedFont>
      <p:font typeface="Lora" panose="020B0604020202020204" charset="0"/>
      <p:regular r:id="rId19"/>
      <p:bold r:id="rId20"/>
      <p:italic r:id="rId21"/>
      <p:boldItalic r:id="rId22"/>
    </p:embeddedFont>
    <p:embeddedFont>
      <p:font typeface="Quattrocento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D8617F-BCBF-4683-AF9F-E9976F4441C7}">
  <a:tblStyle styleId="{22D8617F-BCBF-4683-AF9F-E9976F4441C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93" autoAdjust="0"/>
  </p:normalViewPr>
  <p:slideViewPr>
    <p:cSldViewPr snapToGrid="0">
      <p:cViewPr>
        <p:scale>
          <a:sx n="124" d="100"/>
          <a:sy n="124" d="100"/>
        </p:scale>
        <p:origin x="41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When asking people about what would make their lives happier, their first answer is typically “money.” But how accurate is this common prediction?  We can find out if this is truly accurate by looking at the opposing perspectives about the effect of GDP per capita on happiness.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Studies have found that being rich often does not lead to happiness as material rewards do not make people happy. Furthermore, research done by Sabine Hossenfelder, an author affiliated with the Nordic Institute for Theoretical Physics,  has found that the number of opportunities an individual has can be a viable measure of happiness. While money does not have much use on its own, it can give us many opportunities to grow and have the freedom to lead a comfortable lifestyle. Finally, the Happy Planet Index, or HPI, has been offered as an alternate measure of happiness.</a:t>
            </a:r>
          </a:p>
          <a:p>
            <a:pPr marL="139700" indent="0">
              <a:buNone/>
            </a:pPr>
            <a:endParaRPr lang="en-US" dirty="0"/>
          </a:p>
        </p:txBody>
      </p:sp>
    </p:spTree>
    <p:extLst>
      <p:ext uri="{BB962C8B-B14F-4D97-AF65-F5344CB8AC3E}">
        <p14:creationId xmlns:p14="http://schemas.microsoft.com/office/powerpoint/2010/main" val="319287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can see how it measures happiness here. The United States, although it has the highest GDP in the world, is ranked 108th out of 140 countries, with an HPI score of 20.7. This takes into account the high wellbeing and life expectancy of the people, but also uses the economic inequality and extremely large ecological footprint to come to the final calculation.</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the other hand, Ecuador ranks as 10th out of the 140 countries, with an HPI score of 37.0, even though it’s GDP per capita is a tenth the size of the U.S. Its life expectancy and wellbeing are relatively high, economic inequality is slightly higher than the U.S., but ecological footprint is extremely small. This measure of happiness yields very different results than if GDP were to be used.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970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Overall, we can see that there are many different ideas on how to measure happiness. Hossenfelder says that “…it is not money itself that we desire, it is the possibilities it opens, whether we will eventually use them or not.”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9707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As of now, GDP is the only measure of happiness that has such a strong correlation with it. Once a new, more accurate measure of happiness is developed, it will be in our best interests to use GDP only as an indicator of economic wealth. Until then, supplementing GDP with other measures of happiness may be our only option. It is how seriously we take the happiness of people that is the real question.</a:t>
            </a:r>
          </a:p>
          <a:p>
            <a:endParaRPr lang="en-US" dirty="0"/>
          </a:p>
        </p:txBody>
      </p:sp>
    </p:spTree>
    <p:extLst>
      <p:ext uri="{BB962C8B-B14F-4D97-AF65-F5344CB8AC3E}">
        <p14:creationId xmlns:p14="http://schemas.microsoft.com/office/powerpoint/2010/main" val="7814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While research done by Ed Diener and Robert Biswas-Diener argues that GDP per capita is a reliable indicator of happiness and should simply be supplemented with other measures, research done by Sabine Hossenfelder supports the idea that GDP is entirely ineffective on its own and should not be considered. </a:t>
            </a:r>
          </a:p>
          <a:p>
            <a:pPr marL="139700" indent="0">
              <a:buNone/>
            </a:pPr>
            <a:endParaRPr lang="en-US" dirty="0"/>
          </a:p>
        </p:txBody>
      </p:sp>
    </p:spTree>
    <p:extLst>
      <p:ext uri="{BB962C8B-B14F-4D97-AF65-F5344CB8AC3E}">
        <p14:creationId xmlns:p14="http://schemas.microsoft.com/office/powerpoint/2010/main" val="357165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first perspective will cover is that GDP is a reliable measure of happiness but should be supplemented with other measures to increase how accurate it is.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0" i="0" u="none" strike="noStrike" cap="none" dirty="0">
                <a:solidFill>
                  <a:srgbClr val="000000"/>
                </a:solidFill>
                <a:latin typeface="Quattrocento Sans"/>
                <a:sym typeface="Quattrocento Sans"/>
              </a:rPr>
              <a:t>So we can see strong correlation between income and happiness--in fact, the Pearson correlation is .82, which about as high of a correlation that can be found in studies of happiness. </a:t>
            </a:r>
          </a:p>
          <a:p>
            <a:pPr marL="0" lvl="0" indent="0" algn="l" rtl="0">
              <a:spcBef>
                <a:spcPts val="0"/>
              </a:spcBef>
              <a:spcAft>
                <a:spcPts val="0"/>
              </a:spcAft>
              <a:buNone/>
            </a:pPr>
            <a:endParaRPr sz="2400" b="0" i="0" u="none" strike="noStrike" cap="none" dirty="0">
              <a:solidFill>
                <a:srgbClr val="000000"/>
              </a:solidFill>
              <a:latin typeface="Quattrocento Sans"/>
              <a:sym typeface="Quattrocent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GDP has not been replaced as the best measure of happiness in a nation since it is one of the strongest predictors of life satisfaction in societies. We can further analyze the effect of wealth on happiness by looking at the happiness of those who have received large sums of money. Research has found that as a whole, those who won the lottery were, in general, happier than those who had not. It was also found that those who had inherited a large amount of money exhibited a significant increase in happiness. </a:t>
            </a:r>
          </a:p>
          <a:p>
            <a:pPr marL="139700" indent="0">
              <a:buNone/>
            </a:pPr>
            <a:endParaRPr lang="en-US" dirty="0"/>
          </a:p>
        </p:txBody>
      </p:sp>
    </p:spTree>
    <p:extLst>
      <p:ext uri="{BB962C8B-B14F-4D97-AF65-F5344CB8AC3E}">
        <p14:creationId xmlns:p14="http://schemas.microsoft.com/office/powerpoint/2010/main" val="30925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Studies have found that “…all the societies with the highest life satisfaction are the wealthy ones...and most of the unhappiest ones are the extremely poor ones.”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Although the correlation between GDP and happiness is extremely high, there are still other factors that affect how happy people are, and should supplement the measure of GDP. This is because it has been found that those who are extremely poor tend not to be depressed, and rich people are not extremely happy. Researchers have looked into what other options can combine with GDP in order to measure happiness, for example the happiness formula, which takes into account both money and desire, accounting for GDP but also looking at what people want. Another idea suggests that using money to buy time can lead to happiness, but using money to buy material items will not. </a:t>
            </a:r>
          </a:p>
          <a:p>
            <a:pPr marL="139700" indent="0">
              <a:buNone/>
            </a:pPr>
            <a:endParaRPr lang="en-US" dirty="0"/>
          </a:p>
        </p:txBody>
      </p:sp>
    </p:spTree>
    <p:extLst>
      <p:ext uri="{BB962C8B-B14F-4D97-AF65-F5344CB8AC3E}">
        <p14:creationId xmlns:p14="http://schemas.microsoft.com/office/powerpoint/2010/main" val="131054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Here we can see an example. Amish people have relatively low earnings and use far less technology than the average person in modern day society, yet they tend to be quite happy. This is because what brings them happiness is not material belongings, but rather the community and activities they do from day-to-day.</a:t>
            </a:r>
          </a:p>
          <a:p>
            <a:pPr marL="139700" indent="0">
              <a:buNone/>
            </a:pPr>
            <a:endParaRPr lang="en-US" dirty="0"/>
          </a:p>
        </p:txBody>
      </p:sp>
    </p:spTree>
    <p:extLst>
      <p:ext uri="{BB962C8B-B14F-4D97-AF65-F5344CB8AC3E}">
        <p14:creationId xmlns:p14="http://schemas.microsoft.com/office/powerpoint/2010/main" val="17300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second perspective proposes that GDP should be completely replaced by some other more encompassing measure of happiness.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815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996629" y="2003888"/>
            <a:ext cx="501281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effect of GDP per capita on </a:t>
            </a:r>
            <a:r>
              <a:rPr lang="en-US" dirty="0">
                <a:highlight>
                  <a:srgbClr val="FFCD00"/>
                </a:highlight>
              </a:rPr>
              <a:t>happiness</a:t>
            </a:r>
            <a:endParaRPr dirty="0"/>
          </a:p>
        </p:txBody>
      </p:sp>
      <p:grpSp>
        <p:nvGrpSpPr>
          <p:cNvPr id="11" name="Google Shape;656;p39">
            <a:extLst>
              <a:ext uri="{FF2B5EF4-FFF2-40B4-BE49-F238E27FC236}">
                <a16:creationId xmlns:a16="http://schemas.microsoft.com/office/drawing/2014/main" id="{74EF5271-1ABD-4E70-A02D-1489FA1990FE}"/>
              </a:ext>
            </a:extLst>
          </p:cNvPr>
          <p:cNvGrpSpPr/>
          <p:nvPr/>
        </p:nvGrpSpPr>
        <p:grpSpPr>
          <a:xfrm>
            <a:off x="1224476" y="3527216"/>
            <a:ext cx="353136" cy="313739"/>
            <a:chOff x="5292575" y="3681900"/>
            <a:chExt cx="420150" cy="373275"/>
          </a:xfrm>
        </p:grpSpPr>
        <p:sp>
          <p:nvSpPr>
            <p:cNvPr id="61" name="Google Shape;657;p39">
              <a:extLst>
                <a:ext uri="{FF2B5EF4-FFF2-40B4-BE49-F238E27FC236}">
                  <a16:creationId xmlns:a16="http://schemas.microsoft.com/office/drawing/2014/main" id="{535EE0BF-45F7-47C2-8F71-EB65E8EB17BE}"/>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8;p39">
              <a:extLst>
                <a:ext uri="{FF2B5EF4-FFF2-40B4-BE49-F238E27FC236}">
                  <a16:creationId xmlns:a16="http://schemas.microsoft.com/office/drawing/2014/main" id="{E440028B-8640-4284-A49A-6C5387B56536}"/>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9;p39">
              <a:extLst>
                <a:ext uri="{FF2B5EF4-FFF2-40B4-BE49-F238E27FC236}">
                  <a16:creationId xmlns:a16="http://schemas.microsoft.com/office/drawing/2014/main" id="{24FB023E-FD3B-4260-A186-1FBEB306DF0F}"/>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0;p39">
              <a:extLst>
                <a:ext uri="{FF2B5EF4-FFF2-40B4-BE49-F238E27FC236}">
                  <a16:creationId xmlns:a16="http://schemas.microsoft.com/office/drawing/2014/main" id="{F4F67F7D-6710-4F27-B692-37117CABA0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1;p39">
              <a:extLst>
                <a:ext uri="{FF2B5EF4-FFF2-40B4-BE49-F238E27FC236}">
                  <a16:creationId xmlns:a16="http://schemas.microsoft.com/office/drawing/2014/main" id="{8649AAF9-2E86-43EB-A108-6976C2E33F5D}"/>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2;p39">
              <a:extLst>
                <a:ext uri="{FF2B5EF4-FFF2-40B4-BE49-F238E27FC236}">
                  <a16:creationId xmlns:a16="http://schemas.microsoft.com/office/drawing/2014/main" id="{C0417B0A-C8B7-4F55-B019-32BA193C7583}"/>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3;p39">
              <a:extLst>
                <a:ext uri="{FF2B5EF4-FFF2-40B4-BE49-F238E27FC236}">
                  <a16:creationId xmlns:a16="http://schemas.microsoft.com/office/drawing/2014/main" id="{AAB5EBE2-02F5-4415-83DB-C2EA12DB346E}"/>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04CF-552D-4466-9F7B-32E66A8A6471}"/>
              </a:ext>
            </a:extLst>
          </p:cNvPr>
          <p:cNvSpPr>
            <a:spLocks noGrp="1"/>
          </p:cNvSpPr>
          <p:nvPr>
            <p:ph type="title"/>
          </p:nvPr>
        </p:nvSpPr>
        <p:spPr/>
        <p:txBody>
          <a:bodyPr/>
          <a:lstStyle/>
          <a:p>
            <a:r>
              <a:rPr lang="en-US" dirty="0"/>
              <a:t>GDP is not effective</a:t>
            </a:r>
          </a:p>
        </p:txBody>
      </p:sp>
      <p:sp>
        <p:nvSpPr>
          <p:cNvPr id="3" name="Text Placeholder 2">
            <a:extLst>
              <a:ext uri="{FF2B5EF4-FFF2-40B4-BE49-F238E27FC236}">
                <a16:creationId xmlns:a16="http://schemas.microsoft.com/office/drawing/2014/main" id="{9871E240-719D-47BF-A449-548EAB2A017B}"/>
              </a:ext>
            </a:extLst>
          </p:cNvPr>
          <p:cNvSpPr>
            <a:spLocks noGrp="1"/>
          </p:cNvSpPr>
          <p:nvPr>
            <p:ph type="body" idx="1"/>
          </p:nvPr>
        </p:nvSpPr>
        <p:spPr/>
        <p:txBody>
          <a:bodyPr/>
          <a:lstStyle/>
          <a:p>
            <a:r>
              <a:rPr lang="en-US" dirty="0"/>
              <a:t>Material rewards do not make people happy</a:t>
            </a:r>
          </a:p>
          <a:p>
            <a:r>
              <a:rPr lang="en-US" dirty="0"/>
              <a:t>Opportunities available to individuals may be a better indicator of happiness</a:t>
            </a:r>
          </a:p>
          <a:p>
            <a:r>
              <a:rPr lang="en-US" dirty="0"/>
              <a:t>There are other measures of happiness that are more inclusive</a:t>
            </a:r>
          </a:p>
          <a:p>
            <a:pPr lvl="1"/>
            <a:r>
              <a:rPr lang="en-US" dirty="0"/>
              <a:t>Happy Planet Index (HPI)</a:t>
            </a:r>
          </a:p>
          <a:p>
            <a:endParaRPr lang="en-US" dirty="0"/>
          </a:p>
          <a:p>
            <a:endParaRPr lang="en-US" dirty="0"/>
          </a:p>
        </p:txBody>
      </p:sp>
      <p:cxnSp>
        <p:nvCxnSpPr>
          <p:cNvPr id="5" name="Straight Connector 4">
            <a:extLst>
              <a:ext uri="{FF2B5EF4-FFF2-40B4-BE49-F238E27FC236}">
                <a16:creationId xmlns:a16="http://schemas.microsoft.com/office/drawing/2014/main" id="{67027A0F-CCDF-49CB-A432-74858A165D2A}"/>
              </a:ext>
            </a:extLst>
          </p:cNvPr>
          <p:cNvCxnSpPr>
            <a:cxnSpLocks/>
          </p:cNvCxnSpPr>
          <p:nvPr/>
        </p:nvCxnSpPr>
        <p:spPr>
          <a:xfrm flipH="1">
            <a:off x="3952875" y="1124929"/>
            <a:ext cx="140970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8231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050" name="Picture 2">
            <a:extLst>
              <a:ext uri="{FF2B5EF4-FFF2-40B4-BE49-F238E27FC236}">
                <a16:creationId xmlns:a16="http://schemas.microsoft.com/office/drawing/2014/main" id="{902F73C8-E4E4-47A9-A361-36CB36B37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84"/>
            <a:ext cx="9144000" cy="4202113"/>
          </a:xfrm>
          <a:prstGeom prst="rect">
            <a:avLst/>
          </a:prstGeom>
          <a:noFill/>
          <a:extLst>
            <a:ext uri="{909E8E84-426E-40DD-AFC4-6F175D3DCCD1}">
              <a14:hiddenFill xmlns:a14="http://schemas.microsoft.com/office/drawing/2010/main">
                <a:solidFill>
                  <a:srgbClr val="FFFFFF"/>
                </a:solidFill>
              </a14:hiddenFill>
            </a:ext>
          </a:extLst>
        </p:spPr>
      </p:pic>
      <p:sp>
        <p:nvSpPr>
          <p:cNvPr id="276" name="Google Shape;276;p26"/>
          <p:cNvSpPr/>
          <p:nvPr/>
        </p:nvSpPr>
        <p:spPr>
          <a:xfrm>
            <a:off x="4469085" y="4390077"/>
            <a:ext cx="205838" cy="27281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2717202" y="563978"/>
            <a:ext cx="653100" cy="636900"/>
          </a:xfrm>
          <a:prstGeom prst="wedgeEllipseCallout">
            <a:avLst>
              <a:gd name="adj1" fmla="val 824"/>
              <a:gd name="adj2" fmla="val 62163"/>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latin typeface="Quattrocento Sans"/>
                <a:ea typeface="Quattrocento Sans"/>
                <a:cs typeface="Quattrocento Sans"/>
                <a:sym typeface="Quattrocento Sans"/>
              </a:rPr>
              <a:t>HPI: 20.7</a:t>
            </a:r>
          </a:p>
          <a:p>
            <a:pPr marL="0" lvl="0" indent="0" algn="ctr" rtl="0">
              <a:spcBef>
                <a:spcPts val="0"/>
              </a:spcBef>
              <a:spcAft>
                <a:spcPts val="0"/>
              </a:spcAft>
              <a:buNone/>
            </a:pPr>
            <a:r>
              <a:rPr lang="en-US" sz="800" dirty="0">
                <a:latin typeface="Quattrocento Sans"/>
                <a:ea typeface="Quattrocento Sans"/>
                <a:cs typeface="Quattrocento Sans"/>
                <a:sym typeface="Quattrocento Sans"/>
              </a:rPr>
              <a:t>108</a:t>
            </a:r>
            <a:r>
              <a:rPr lang="en-US" sz="800" baseline="30000" dirty="0">
                <a:latin typeface="Quattrocento Sans"/>
                <a:ea typeface="Quattrocento Sans"/>
                <a:cs typeface="Quattrocento Sans"/>
                <a:sym typeface="Quattrocento Sans"/>
              </a:rPr>
              <a:t>th</a:t>
            </a:r>
            <a:r>
              <a:rPr lang="en-US" sz="800" dirty="0">
                <a:latin typeface="Quattrocento Sans"/>
                <a:ea typeface="Quattrocento Sans"/>
                <a:cs typeface="Quattrocento Sans"/>
                <a:sym typeface="Quattrocento Sans"/>
              </a:rPr>
              <a:t> of 140</a:t>
            </a:r>
            <a:endParaRPr sz="800" dirty="0">
              <a:latin typeface="Quattrocento Sans"/>
              <a:ea typeface="Quattrocento Sans"/>
              <a:cs typeface="Quattrocento Sans"/>
              <a:sym typeface="Quattrocento Sans"/>
            </a:endParaRPr>
          </a:p>
        </p:txBody>
      </p:sp>
      <p:sp>
        <p:nvSpPr>
          <p:cNvPr id="3" name="TextBox 2">
            <a:extLst>
              <a:ext uri="{FF2B5EF4-FFF2-40B4-BE49-F238E27FC236}">
                <a16:creationId xmlns:a16="http://schemas.microsoft.com/office/drawing/2014/main" id="{F4C269C6-21BC-40BE-9DEF-8ABA1C24578A}"/>
              </a:ext>
            </a:extLst>
          </p:cNvPr>
          <p:cNvSpPr txBox="1"/>
          <p:nvPr/>
        </p:nvSpPr>
        <p:spPr>
          <a:xfrm>
            <a:off x="342900" y="1628775"/>
            <a:ext cx="1885950"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 Placeholder 2">
            <a:extLst>
              <a:ext uri="{FF2B5EF4-FFF2-40B4-BE49-F238E27FC236}">
                <a16:creationId xmlns:a16="http://schemas.microsoft.com/office/drawing/2014/main" id="{47CF398B-FA81-404E-82B2-0337E1070C6C}"/>
              </a:ext>
            </a:extLst>
          </p:cNvPr>
          <p:cNvSpPr txBox="1">
            <a:spLocks/>
          </p:cNvSpPr>
          <p:nvPr/>
        </p:nvSpPr>
        <p:spPr>
          <a:xfrm>
            <a:off x="123950" y="1734472"/>
            <a:ext cx="2714500" cy="3112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spcBef>
                <a:spcPts val="600"/>
              </a:spcBef>
              <a:buClr>
                <a:srgbClr val="FFCD00"/>
              </a:buClr>
              <a:buSzPts val="2400"/>
              <a:buFont typeface="Quattrocento Sans"/>
              <a:buChar char="◉"/>
            </a:pPr>
            <a:endParaRPr lang="en-US" sz="1600" dirty="0">
              <a:latin typeface="Quattrocento Sans"/>
              <a:sym typeface="Quattrocento Sans"/>
            </a:endParaRPr>
          </a:p>
          <a:p>
            <a:pPr marL="457200" indent="-381000">
              <a:spcBef>
                <a:spcPts val="600"/>
              </a:spcBef>
              <a:buClr>
                <a:srgbClr val="FFCD00"/>
              </a:buClr>
              <a:buSzPts val="2400"/>
              <a:buFont typeface="Quattrocento Sans"/>
              <a:buChar char="◉"/>
            </a:pPr>
            <a:r>
              <a:rPr lang="en-US" sz="1600" dirty="0">
                <a:latin typeface="Quattrocento Sans"/>
                <a:sym typeface="Quattrocento Sans"/>
              </a:rPr>
              <a:t>High </a:t>
            </a:r>
            <a:r>
              <a:rPr lang="en-US" sz="1600" b="1" dirty="0">
                <a:latin typeface="Quattrocento Sans"/>
                <a:sym typeface="Quattrocento Sans"/>
              </a:rPr>
              <a:t>life expectancy</a:t>
            </a:r>
          </a:p>
          <a:p>
            <a:pPr marL="457200" indent="-381000">
              <a:spcBef>
                <a:spcPts val="600"/>
              </a:spcBef>
              <a:buClr>
                <a:srgbClr val="FFCD00"/>
              </a:buClr>
              <a:buSzPts val="2400"/>
              <a:buFont typeface="Quattrocento Sans"/>
              <a:buChar char="◉"/>
            </a:pPr>
            <a:r>
              <a:rPr lang="en-US" sz="1600" dirty="0">
                <a:latin typeface="Quattrocento Sans"/>
                <a:sym typeface="Quattrocento Sans"/>
              </a:rPr>
              <a:t>High </a:t>
            </a:r>
            <a:r>
              <a:rPr lang="en-US" sz="1600" b="1" dirty="0">
                <a:latin typeface="Quattrocento Sans"/>
                <a:sym typeface="Quattrocento Sans"/>
              </a:rPr>
              <a:t>wellbeing</a:t>
            </a:r>
          </a:p>
          <a:p>
            <a:pPr marL="457200" indent="-381000">
              <a:spcBef>
                <a:spcPts val="600"/>
              </a:spcBef>
              <a:buClr>
                <a:srgbClr val="FFCD00"/>
              </a:buClr>
              <a:buSzPts val="2400"/>
              <a:buFont typeface="Quattrocento Sans"/>
              <a:buChar char="◉"/>
            </a:pPr>
            <a:r>
              <a:rPr lang="en-US" sz="1600" dirty="0">
                <a:latin typeface="Quattrocento Sans"/>
                <a:sym typeface="Quattrocento Sans"/>
              </a:rPr>
              <a:t>1 in 6 Americans live below the poverty line (</a:t>
            </a:r>
            <a:r>
              <a:rPr lang="en-US" sz="1600" b="1" dirty="0">
                <a:latin typeface="Quattrocento Sans"/>
                <a:sym typeface="Quattrocento Sans"/>
              </a:rPr>
              <a:t>economic inequality</a:t>
            </a:r>
            <a:r>
              <a:rPr lang="en-US" sz="1600" dirty="0">
                <a:latin typeface="Quattrocento Sans"/>
                <a:sym typeface="Quattrocento Sans"/>
              </a:rPr>
              <a:t>)</a:t>
            </a:r>
          </a:p>
          <a:p>
            <a:pPr marL="457200" indent="-381000">
              <a:spcBef>
                <a:spcPts val="600"/>
              </a:spcBef>
              <a:buClr>
                <a:srgbClr val="FFCD00"/>
              </a:buClr>
              <a:buSzPts val="2400"/>
              <a:buFont typeface="Quattrocento Sans"/>
              <a:buChar char="◉"/>
            </a:pPr>
            <a:r>
              <a:rPr lang="en-US" sz="1600" dirty="0">
                <a:latin typeface="Quattrocento Sans"/>
                <a:sym typeface="Quattrocento Sans"/>
              </a:rPr>
              <a:t>4</a:t>
            </a:r>
            <a:r>
              <a:rPr lang="en-US" sz="1600" baseline="30000" dirty="0">
                <a:latin typeface="Quattrocento Sans"/>
                <a:sym typeface="Quattrocento Sans"/>
              </a:rPr>
              <a:t>th</a:t>
            </a:r>
            <a:r>
              <a:rPr lang="en-US" sz="1600" dirty="0">
                <a:latin typeface="Quattrocento Sans"/>
                <a:sym typeface="Quattrocento Sans"/>
              </a:rPr>
              <a:t> largest </a:t>
            </a:r>
            <a:r>
              <a:rPr lang="en-US" sz="1600" b="1" dirty="0">
                <a:latin typeface="Quattrocento Sans"/>
                <a:sym typeface="Quattrocento Sans"/>
              </a:rPr>
              <a:t>ecological footprint</a:t>
            </a:r>
          </a:p>
        </p:txBody>
      </p:sp>
      <p:sp>
        <p:nvSpPr>
          <p:cNvPr id="22" name="Title 1">
            <a:extLst>
              <a:ext uri="{FF2B5EF4-FFF2-40B4-BE49-F238E27FC236}">
                <a16:creationId xmlns:a16="http://schemas.microsoft.com/office/drawing/2014/main" id="{695E842E-A89D-41DF-95FC-8DF667305874}"/>
              </a:ext>
            </a:extLst>
          </p:cNvPr>
          <p:cNvSpPr txBox="1">
            <a:spLocks/>
          </p:cNvSpPr>
          <p:nvPr/>
        </p:nvSpPr>
        <p:spPr>
          <a:xfrm>
            <a:off x="3143280" y="4820475"/>
            <a:ext cx="2857440" cy="435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latin typeface="Lora" panose="020B0604020202020204" charset="0"/>
              </a:rPr>
              <a:t>Happy Planet Index: USA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anim calcmode="lin" valueType="num">
                                      <p:cBhvr>
                                        <p:cTn id="8" dur="1000" fill="hold"/>
                                        <p:tgtEl>
                                          <p:spTgt spid="277"/>
                                        </p:tgtEl>
                                        <p:attrNameLst>
                                          <p:attrName>ppt_x</p:attrName>
                                        </p:attrNameLst>
                                      </p:cBhvr>
                                      <p:tavLst>
                                        <p:tav tm="0">
                                          <p:val>
                                            <p:strVal val="#ppt_x"/>
                                          </p:val>
                                        </p:tav>
                                        <p:tav tm="100000">
                                          <p:val>
                                            <p:strVal val="#ppt_x"/>
                                          </p:val>
                                        </p:tav>
                                      </p:tavLst>
                                    </p:anim>
                                    <p:anim calcmode="lin" valueType="num">
                                      <p:cBhvr>
                                        <p:cTn id="9"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050" name="Picture 2">
            <a:extLst>
              <a:ext uri="{FF2B5EF4-FFF2-40B4-BE49-F238E27FC236}">
                <a16:creationId xmlns:a16="http://schemas.microsoft.com/office/drawing/2014/main" id="{902F73C8-E4E4-47A9-A361-36CB36B37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84"/>
            <a:ext cx="9144000" cy="4202113"/>
          </a:xfrm>
          <a:prstGeom prst="rect">
            <a:avLst/>
          </a:prstGeom>
          <a:noFill/>
          <a:extLst>
            <a:ext uri="{909E8E84-426E-40DD-AFC4-6F175D3DCCD1}">
              <a14:hiddenFill xmlns:a14="http://schemas.microsoft.com/office/drawing/2010/main">
                <a:solidFill>
                  <a:srgbClr val="FFFFFF"/>
                </a:solidFill>
              </a14:hiddenFill>
            </a:ext>
          </a:extLst>
        </p:spPr>
      </p:pic>
      <p:sp>
        <p:nvSpPr>
          <p:cNvPr id="276" name="Google Shape;276;p26"/>
          <p:cNvSpPr/>
          <p:nvPr/>
        </p:nvSpPr>
        <p:spPr>
          <a:xfrm>
            <a:off x="4469085" y="4390077"/>
            <a:ext cx="205838" cy="27281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2717202" y="563978"/>
            <a:ext cx="653100" cy="636900"/>
          </a:xfrm>
          <a:prstGeom prst="wedgeEllipseCallout">
            <a:avLst>
              <a:gd name="adj1" fmla="val 824"/>
              <a:gd name="adj2" fmla="val 62163"/>
            </a:avLst>
          </a:pr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solidFill>
                  <a:schemeClr val="bg2">
                    <a:lumMod val="60000"/>
                    <a:lumOff val="40000"/>
                  </a:schemeClr>
                </a:solidFill>
                <a:latin typeface="Quattrocento Sans"/>
                <a:ea typeface="Quattrocento Sans"/>
                <a:cs typeface="Quattrocento Sans"/>
                <a:sym typeface="Quattrocento Sans"/>
              </a:rPr>
              <a:t>HPI: 20.7</a:t>
            </a:r>
          </a:p>
          <a:p>
            <a:pPr marL="0" lvl="0" indent="0" algn="ctr" rtl="0">
              <a:spcBef>
                <a:spcPts val="0"/>
              </a:spcBef>
              <a:spcAft>
                <a:spcPts val="0"/>
              </a:spcAft>
              <a:buNone/>
            </a:pPr>
            <a:r>
              <a:rPr lang="en-US" sz="800" dirty="0">
                <a:solidFill>
                  <a:schemeClr val="bg2">
                    <a:lumMod val="60000"/>
                    <a:lumOff val="40000"/>
                  </a:schemeClr>
                </a:solidFill>
                <a:latin typeface="Quattrocento Sans"/>
                <a:ea typeface="Quattrocento Sans"/>
                <a:cs typeface="Quattrocento Sans"/>
                <a:sym typeface="Quattrocento Sans"/>
              </a:rPr>
              <a:t>108</a:t>
            </a:r>
            <a:r>
              <a:rPr lang="en-US" sz="800" baseline="30000" dirty="0">
                <a:solidFill>
                  <a:schemeClr val="bg2">
                    <a:lumMod val="60000"/>
                    <a:lumOff val="40000"/>
                  </a:schemeClr>
                </a:solidFill>
                <a:latin typeface="Quattrocento Sans"/>
                <a:ea typeface="Quattrocento Sans"/>
                <a:cs typeface="Quattrocento Sans"/>
                <a:sym typeface="Quattrocento Sans"/>
              </a:rPr>
              <a:t>th</a:t>
            </a:r>
            <a:r>
              <a:rPr lang="en-US" sz="800" dirty="0">
                <a:solidFill>
                  <a:schemeClr val="bg2">
                    <a:lumMod val="60000"/>
                    <a:lumOff val="40000"/>
                  </a:schemeClr>
                </a:solidFill>
                <a:latin typeface="Quattrocento Sans"/>
                <a:ea typeface="Quattrocento Sans"/>
                <a:cs typeface="Quattrocento Sans"/>
                <a:sym typeface="Quattrocento Sans"/>
              </a:rPr>
              <a:t> of 140</a:t>
            </a:r>
            <a:endParaRPr sz="800" dirty="0">
              <a:solidFill>
                <a:schemeClr val="bg2">
                  <a:lumMod val="60000"/>
                  <a:lumOff val="40000"/>
                </a:schemeClr>
              </a:solidFill>
              <a:latin typeface="Quattrocento Sans"/>
              <a:ea typeface="Quattrocento Sans"/>
              <a:cs typeface="Quattrocento Sans"/>
              <a:sym typeface="Quattrocento Sans"/>
            </a:endParaRPr>
          </a:p>
        </p:txBody>
      </p:sp>
      <p:sp>
        <p:nvSpPr>
          <p:cNvPr id="3" name="TextBox 2">
            <a:extLst>
              <a:ext uri="{FF2B5EF4-FFF2-40B4-BE49-F238E27FC236}">
                <a16:creationId xmlns:a16="http://schemas.microsoft.com/office/drawing/2014/main" id="{F4C269C6-21BC-40BE-9DEF-8ABA1C24578A}"/>
              </a:ext>
            </a:extLst>
          </p:cNvPr>
          <p:cNvSpPr txBox="1"/>
          <p:nvPr/>
        </p:nvSpPr>
        <p:spPr>
          <a:xfrm>
            <a:off x="342900" y="1628775"/>
            <a:ext cx="1885950"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6" name="Text Placeholder 2">
            <a:extLst>
              <a:ext uri="{FF2B5EF4-FFF2-40B4-BE49-F238E27FC236}">
                <a16:creationId xmlns:a16="http://schemas.microsoft.com/office/drawing/2014/main" id="{47CF398B-FA81-404E-82B2-0337E1070C6C}"/>
              </a:ext>
            </a:extLst>
          </p:cNvPr>
          <p:cNvSpPr txBox="1">
            <a:spLocks/>
          </p:cNvSpPr>
          <p:nvPr/>
        </p:nvSpPr>
        <p:spPr>
          <a:xfrm>
            <a:off x="98725" y="1514159"/>
            <a:ext cx="2714500" cy="3112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spcBef>
                <a:spcPts val="600"/>
              </a:spcBef>
              <a:buClr>
                <a:srgbClr val="FFCD00"/>
              </a:buClr>
              <a:buSzPts val="2400"/>
              <a:buFont typeface="Quattrocento Sans"/>
              <a:buChar char="◉"/>
            </a:pPr>
            <a:r>
              <a:rPr lang="en-US" sz="1600" dirty="0">
                <a:latin typeface="Quattrocento Sans"/>
                <a:sym typeface="Quattrocento Sans"/>
              </a:rPr>
              <a:t>GDP per capita is a tenth the size of the U.S.</a:t>
            </a:r>
          </a:p>
          <a:p>
            <a:pPr marL="457200" indent="-381000">
              <a:spcBef>
                <a:spcPts val="600"/>
              </a:spcBef>
              <a:buClr>
                <a:srgbClr val="FFCD00"/>
              </a:buClr>
              <a:buSzPts val="2400"/>
              <a:buFont typeface="Quattrocento Sans"/>
              <a:buChar char="◉"/>
            </a:pPr>
            <a:r>
              <a:rPr lang="en-US" sz="1600" b="1" dirty="0">
                <a:latin typeface="Quattrocento Sans"/>
                <a:sym typeface="Quattrocento Sans"/>
              </a:rPr>
              <a:t>Life expectancy and wellbeing</a:t>
            </a:r>
            <a:r>
              <a:rPr lang="en-US" sz="1600" dirty="0">
                <a:latin typeface="Quattrocento Sans"/>
                <a:sym typeface="Quattrocento Sans"/>
              </a:rPr>
              <a:t> are relatively high</a:t>
            </a:r>
          </a:p>
          <a:p>
            <a:pPr marL="457200" indent="-381000">
              <a:spcBef>
                <a:spcPts val="600"/>
              </a:spcBef>
              <a:buClr>
                <a:srgbClr val="FFCD00"/>
              </a:buClr>
              <a:buSzPts val="2400"/>
              <a:buFont typeface="Quattrocento Sans"/>
              <a:buChar char="◉"/>
            </a:pPr>
            <a:r>
              <a:rPr lang="en-US" sz="1600" dirty="0">
                <a:latin typeface="Quattrocento Sans"/>
                <a:sym typeface="Quattrocento Sans"/>
              </a:rPr>
              <a:t>Economic inequality is slightly higher than the U.S.</a:t>
            </a:r>
          </a:p>
          <a:p>
            <a:pPr marL="457200" indent="-381000">
              <a:spcBef>
                <a:spcPts val="600"/>
              </a:spcBef>
              <a:buClr>
                <a:srgbClr val="FFCD00"/>
              </a:buClr>
              <a:buSzPts val="2400"/>
              <a:buFont typeface="Quattrocento Sans"/>
              <a:buChar char="◉"/>
            </a:pPr>
            <a:r>
              <a:rPr lang="en-US" sz="1600" b="1" dirty="0">
                <a:latin typeface="Quattrocento Sans"/>
                <a:sym typeface="Quattrocento Sans"/>
              </a:rPr>
              <a:t>Ecological footprint </a:t>
            </a:r>
            <a:r>
              <a:rPr lang="en-US" sz="1600" dirty="0">
                <a:latin typeface="Quattrocento Sans"/>
                <a:sym typeface="Quattrocento Sans"/>
              </a:rPr>
              <a:t>is extremely small</a:t>
            </a:r>
          </a:p>
          <a:p>
            <a:pPr marL="457200" indent="-381000">
              <a:spcBef>
                <a:spcPts val="600"/>
              </a:spcBef>
              <a:buClr>
                <a:srgbClr val="FFCD00"/>
              </a:buClr>
              <a:buSzPts val="2400"/>
              <a:buFont typeface="Quattrocento Sans"/>
              <a:buChar char="◉"/>
            </a:pPr>
            <a:endParaRPr lang="en-US" sz="1600" dirty="0">
              <a:latin typeface="Quattrocento Sans"/>
              <a:sym typeface="Quattrocento Sans"/>
            </a:endParaRPr>
          </a:p>
        </p:txBody>
      </p:sp>
      <p:sp>
        <p:nvSpPr>
          <p:cNvPr id="22" name="Title 1">
            <a:extLst>
              <a:ext uri="{FF2B5EF4-FFF2-40B4-BE49-F238E27FC236}">
                <a16:creationId xmlns:a16="http://schemas.microsoft.com/office/drawing/2014/main" id="{695E842E-A89D-41DF-95FC-8DF667305874}"/>
              </a:ext>
            </a:extLst>
          </p:cNvPr>
          <p:cNvSpPr txBox="1">
            <a:spLocks/>
          </p:cNvSpPr>
          <p:nvPr/>
        </p:nvSpPr>
        <p:spPr>
          <a:xfrm>
            <a:off x="3048062" y="4820475"/>
            <a:ext cx="3057463" cy="435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latin typeface="Lora" panose="020B0604020202020204" charset="0"/>
              </a:rPr>
              <a:t>Happy Planet Index: Ecuador</a:t>
            </a:r>
          </a:p>
        </p:txBody>
      </p:sp>
      <p:sp>
        <p:nvSpPr>
          <p:cNvPr id="8" name="Google Shape;277;p26">
            <a:extLst>
              <a:ext uri="{FF2B5EF4-FFF2-40B4-BE49-F238E27FC236}">
                <a16:creationId xmlns:a16="http://schemas.microsoft.com/office/drawing/2014/main" id="{FD12D98C-A158-4F53-903B-DAE0C50E428A}"/>
              </a:ext>
            </a:extLst>
          </p:cNvPr>
          <p:cNvSpPr/>
          <p:nvPr/>
        </p:nvSpPr>
        <p:spPr>
          <a:xfrm>
            <a:off x="2911950" y="1761337"/>
            <a:ext cx="653100" cy="636900"/>
          </a:xfrm>
          <a:prstGeom prst="wedgeEllipseCallout">
            <a:avLst>
              <a:gd name="adj1" fmla="val 824"/>
              <a:gd name="adj2" fmla="val 62163"/>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latin typeface="Quattrocento Sans"/>
                <a:ea typeface="Quattrocento Sans"/>
                <a:cs typeface="Quattrocento Sans"/>
                <a:sym typeface="Quattrocento Sans"/>
              </a:rPr>
              <a:t>HPI: 37.0</a:t>
            </a:r>
          </a:p>
          <a:p>
            <a:pPr marL="0" lvl="0" indent="0" algn="ctr" rtl="0">
              <a:spcBef>
                <a:spcPts val="0"/>
              </a:spcBef>
              <a:spcAft>
                <a:spcPts val="0"/>
              </a:spcAft>
              <a:buNone/>
            </a:pPr>
            <a:r>
              <a:rPr lang="en-US" sz="800" dirty="0">
                <a:latin typeface="Quattrocento Sans"/>
                <a:ea typeface="Quattrocento Sans"/>
                <a:cs typeface="Quattrocento Sans"/>
                <a:sym typeface="Quattrocento Sans"/>
              </a:rPr>
              <a:t>10</a:t>
            </a:r>
            <a:r>
              <a:rPr lang="en-US" sz="800" baseline="30000" dirty="0">
                <a:latin typeface="Quattrocento Sans"/>
                <a:ea typeface="Quattrocento Sans"/>
                <a:cs typeface="Quattrocento Sans"/>
                <a:sym typeface="Quattrocento Sans"/>
              </a:rPr>
              <a:t>th</a:t>
            </a:r>
            <a:r>
              <a:rPr lang="en-US" sz="800" dirty="0">
                <a:latin typeface="Quattrocento Sans"/>
                <a:ea typeface="Quattrocento Sans"/>
                <a:cs typeface="Quattrocento Sans"/>
                <a:sym typeface="Quattrocento Sans"/>
              </a:rPr>
              <a:t>  of 140 </a:t>
            </a:r>
            <a:endParaRPr sz="800"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5168269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2105050" y="2488057"/>
            <a:ext cx="4933800" cy="819900"/>
          </a:xfrm>
          <a:prstGeom prst="rect">
            <a:avLst/>
          </a:prstGeom>
        </p:spPr>
        <p:txBody>
          <a:bodyPr spcFirstLastPara="1" wrap="square" lIns="91425" tIns="91425" rIns="91425" bIns="91425" anchor="b" anchorCtr="0">
            <a:noAutofit/>
          </a:bodyPr>
          <a:lstStyle/>
          <a:p>
            <a:pPr marL="0" lvl="0" indent="0">
              <a:buNone/>
            </a:pPr>
            <a:r>
              <a:rPr lang="en-US" dirty="0"/>
              <a:t>“…it is not money itself that we desire, it is the possibilities it opens, whether we will eventually use them or not.” </a:t>
            </a:r>
          </a:p>
          <a:p>
            <a:pPr marL="0" lvl="0" indent="0">
              <a:buNone/>
            </a:pPr>
            <a:r>
              <a:rPr lang="en-US" dirty="0"/>
              <a:t>(Hossenfelder 292)</a:t>
            </a:r>
            <a:endParaRPr dirty="0"/>
          </a:p>
        </p:txBody>
      </p:sp>
    </p:spTree>
    <p:extLst>
      <p:ext uri="{BB962C8B-B14F-4D97-AF65-F5344CB8AC3E}">
        <p14:creationId xmlns:p14="http://schemas.microsoft.com/office/powerpoint/2010/main" val="356301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365DE-D459-4931-8586-58747FD6331C}"/>
              </a:ext>
            </a:extLst>
          </p:cNvPr>
          <p:cNvSpPr txBox="1"/>
          <p:nvPr/>
        </p:nvSpPr>
        <p:spPr>
          <a:xfrm>
            <a:off x="1119187" y="1048256"/>
            <a:ext cx="6905625" cy="2677656"/>
          </a:xfrm>
          <a:prstGeom prst="rect">
            <a:avLst/>
          </a:prstGeom>
          <a:noFill/>
        </p:spPr>
        <p:txBody>
          <a:bodyPr wrap="square" rtlCol="0">
            <a:spAutoFit/>
          </a:bodyPr>
          <a:lstStyle/>
          <a:p>
            <a:pPr algn="ctr"/>
            <a:r>
              <a:rPr lang="en-US" sz="2400" i="1" dirty="0">
                <a:latin typeface="Lora" panose="020B0604020202020204" charset="0"/>
              </a:rPr>
              <a:t>As of now, GDP is the only measure of happiness that has such a strong correlation with it. Once a new, more accurate measure of happiness is developed, it will be in our best interests to use GDP only as an indicator of economic wealth. Until then, supplementing GDP with other measures of happiness may be our only option. </a:t>
            </a:r>
          </a:p>
        </p:txBody>
      </p:sp>
    </p:spTree>
    <p:extLst>
      <p:ext uri="{BB962C8B-B14F-4D97-AF65-F5344CB8AC3E}">
        <p14:creationId xmlns:p14="http://schemas.microsoft.com/office/powerpoint/2010/main" val="177655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9A53-B400-4423-BB44-22FC2C771231}"/>
              </a:ext>
            </a:extLst>
          </p:cNvPr>
          <p:cNvSpPr>
            <a:spLocks noGrp="1"/>
          </p:cNvSpPr>
          <p:nvPr>
            <p:ph type="title"/>
          </p:nvPr>
        </p:nvSpPr>
        <p:spPr/>
        <p:txBody>
          <a:bodyPr/>
          <a:lstStyle/>
          <a:p>
            <a:r>
              <a:rPr lang="en-US" dirty="0"/>
              <a:t>References and Credits</a:t>
            </a:r>
          </a:p>
        </p:txBody>
      </p:sp>
      <p:sp>
        <p:nvSpPr>
          <p:cNvPr id="3" name="Text Placeholder 2">
            <a:extLst>
              <a:ext uri="{FF2B5EF4-FFF2-40B4-BE49-F238E27FC236}">
                <a16:creationId xmlns:a16="http://schemas.microsoft.com/office/drawing/2014/main" id="{F0DD4585-D675-4805-A39C-8C8E30D3BB6A}"/>
              </a:ext>
            </a:extLst>
          </p:cNvPr>
          <p:cNvSpPr>
            <a:spLocks noGrp="1"/>
          </p:cNvSpPr>
          <p:nvPr>
            <p:ph type="body" idx="1"/>
          </p:nvPr>
        </p:nvSpPr>
        <p:spPr>
          <a:xfrm>
            <a:off x="1381250" y="1258394"/>
            <a:ext cx="7553201" cy="3112200"/>
          </a:xfrm>
        </p:spPr>
        <p:txBody>
          <a:bodyPr/>
          <a:lstStyle/>
          <a:p>
            <a:pPr marL="76200" indent="0">
              <a:lnSpc>
                <a:spcPct val="200000"/>
              </a:lnSpc>
              <a:spcBef>
                <a:spcPts val="0"/>
              </a:spcBef>
              <a:buNone/>
            </a:pPr>
            <a:r>
              <a:rPr lang="en-US" sz="1100" dirty="0">
                <a:latin typeface="Quattrocento Sans" panose="020B0604020202020204" charset="0"/>
              </a:rPr>
              <a:t>Bolger, James Brendan. “Measuring What Matters: Moving Beyond GDP.” Interaction Voice, May 2019, pp. 14–16.</a:t>
            </a:r>
          </a:p>
          <a:p>
            <a:pPr marL="76200" indent="0">
              <a:lnSpc>
                <a:spcPct val="200000"/>
              </a:lnSpc>
              <a:spcBef>
                <a:spcPts val="0"/>
              </a:spcBef>
              <a:buNone/>
            </a:pPr>
            <a:r>
              <a:rPr lang="en-US" sz="1100" dirty="0">
                <a:latin typeface="Quattrocento Sans" panose="020B0604020202020204" charset="0"/>
              </a:rPr>
              <a:t>Csikszentmihalyi, Mihaly. “If We Are So Rich, Why Aren't We Happy?” Pursuing Happiness: a Bedford Spotlight Reader, 	by Matthew Parfitt and Dawn Skorczewski, Bedford/St. Martin's, Macmillan Learning, 2020, pp. 84–98.</a:t>
            </a:r>
          </a:p>
          <a:p>
            <a:pPr marL="76200" indent="0">
              <a:lnSpc>
                <a:spcPct val="200000"/>
              </a:lnSpc>
              <a:spcBef>
                <a:spcPts val="0"/>
              </a:spcBef>
              <a:buNone/>
            </a:pPr>
            <a:r>
              <a:rPr lang="en-US" sz="1100" dirty="0">
                <a:latin typeface="Quattrocento Sans" panose="020B0604020202020204" charset="0"/>
              </a:rPr>
              <a:t>Diener, Ed, and Robert Biswas-Diener. “Can Money Buy Happiness?” Pursuing Happiness: a Bedford Spotlight Reader, by 	Matthew Parfitt and Dawn Skorczewski, Bedford/St. Martin's, Macmillan Learning, 2020, pp. 104–117.</a:t>
            </a:r>
          </a:p>
          <a:p>
            <a:pPr marL="76200" indent="0">
              <a:lnSpc>
                <a:spcPct val="200000"/>
              </a:lnSpc>
              <a:spcBef>
                <a:spcPts val="0"/>
              </a:spcBef>
              <a:buNone/>
            </a:pPr>
            <a:r>
              <a:rPr lang="en-US" sz="1100" dirty="0"/>
              <a:t>“Happy Planet Index.” </a:t>
            </a:r>
            <a:r>
              <a:rPr lang="en-US" sz="1100" i="1" dirty="0"/>
              <a:t>Happy Planet Index</a:t>
            </a:r>
            <a:r>
              <a:rPr lang="en-US" sz="1100" dirty="0"/>
              <a:t>, New Economics Foundation, happyplanetindex.org/.</a:t>
            </a:r>
            <a:endParaRPr lang="en-US" sz="1100" dirty="0">
              <a:latin typeface="Quattrocento Sans" panose="020B0604020202020204" charset="0"/>
            </a:endParaRPr>
          </a:p>
          <a:p>
            <a:pPr marL="76200" indent="0">
              <a:lnSpc>
                <a:spcPct val="200000"/>
              </a:lnSpc>
              <a:spcBef>
                <a:spcPts val="0"/>
              </a:spcBef>
              <a:buNone/>
            </a:pPr>
            <a:r>
              <a:rPr lang="en-US" sz="1100" dirty="0">
                <a:latin typeface="Quattrocento Sans" panose="020B0604020202020204" charset="0"/>
              </a:rPr>
              <a:t>Hershfield, Hal E., et al. “People Who Choose Time Over Money Are Happier.” Pursuing Happiness: a Bedford Spotlight 	Reader, by Matthew Parfitt and Dawn Skorczewski, Bedford/St. Martin's, Macmillan Learning, 2020, pp. 	119–137.</a:t>
            </a:r>
          </a:p>
          <a:p>
            <a:pPr marL="76200" indent="0">
              <a:lnSpc>
                <a:spcPct val="200000"/>
              </a:lnSpc>
              <a:spcBef>
                <a:spcPts val="0"/>
              </a:spcBef>
              <a:buNone/>
            </a:pPr>
            <a:r>
              <a:rPr lang="en-US" sz="1100" dirty="0">
                <a:latin typeface="Quattrocento Sans" panose="020B0604020202020204" charset="0"/>
              </a:rPr>
              <a:t>Hossenfelder, Sabine. “On the Problem of Measuring Happiness.” Interdisciplinary Description of Complex Systems, vol. 	54, no. 10, 24 Mar. 2013, pp. 290–301., doi: 10.7906/indecs.11.3.2.</a:t>
            </a:r>
          </a:p>
          <a:p>
            <a:pPr marL="76200" indent="0">
              <a:lnSpc>
                <a:spcPct val="200000"/>
              </a:lnSpc>
              <a:spcBef>
                <a:spcPts val="0"/>
              </a:spcBef>
              <a:buNone/>
            </a:pPr>
            <a:endParaRPr lang="en-US" sz="1100" dirty="0">
              <a:latin typeface="Quattrocento Sans" panose="020B0604020202020204" charset="0"/>
            </a:endParaRPr>
          </a:p>
        </p:txBody>
      </p:sp>
      <p:grpSp>
        <p:nvGrpSpPr>
          <p:cNvPr id="16" name="Google Shape;491;p39">
            <a:extLst>
              <a:ext uri="{FF2B5EF4-FFF2-40B4-BE49-F238E27FC236}">
                <a16:creationId xmlns:a16="http://schemas.microsoft.com/office/drawing/2014/main" id="{BD1838D4-133C-4BB7-99B4-D5AD771044E1}"/>
              </a:ext>
            </a:extLst>
          </p:cNvPr>
          <p:cNvGrpSpPr/>
          <p:nvPr/>
        </p:nvGrpSpPr>
        <p:grpSpPr>
          <a:xfrm>
            <a:off x="876300" y="1015047"/>
            <a:ext cx="284200" cy="243347"/>
            <a:chOff x="1934025" y="1001650"/>
            <a:chExt cx="415300" cy="355600"/>
          </a:xfrm>
        </p:grpSpPr>
        <p:sp>
          <p:nvSpPr>
            <p:cNvPr id="12" name="Google Shape;492;p39">
              <a:extLst>
                <a:ext uri="{FF2B5EF4-FFF2-40B4-BE49-F238E27FC236}">
                  <a16:creationId xmlns:a16="http://schemas.microsoft.com/office/drawing/2014/main" id="{CBFE038C-077B-4052-863C-8C3A6D07F9C4}"/>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3;p39">
              <a:extLst>
                <a:ext uri="{FF2B5EF4-FFF2-40B4-BE49-F238E27FC236}">
                  <a16:creationId xmlns:a16="http://schemas.microsoft.com/office/drawing/2014/main" id="{6A7B312F-D516-4223-8C24-220CB58A19F9}"/>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4;p39">
              <a:extLst>
                <a:ext uri="{FF2B5EF4-FFF2-40B4-BE49-F238E27FC236}">
                  <a16:creationId xmlns:a16="http://schemas.microsoft.com/office/drawing/2014/main" id="{A41281A5-9A33-45B9-893A-A4DEE1F4B474}"/>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5;p39">
              <a:extLst>
                <a:ext uri="{FF2B5EF4-FFF2-40B4-BE49-F238E27FC236}">
                  <a16:creationId xmlns:a16="http://schemas.microsoft.com/office/drawing/2014/main" id="{EBD2A4C2-5B69-4408-B02C-0C2CF021D4AC}"/>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 name="Straight Connector 22">
            <a:extLst>
              <a:ext uri="{FF2B5EF4-FFF2-40B4-BE49-F238E27FC236}">
                <a16:creationId xmlns:a16="http://schemas.microsoft.com/office/drawing/2014/main" id="{CC661DD7-62FD-496B-9871-BEC816852E96}"/>
              </a:ext>
            </a:extLst>
          </p:cNvPr>
          <p:cNvCxnSpPr>
            <a:cxnSpLocks/>
          </p:cNvCxnSpPr>
          <p:nvPr/>
        </p:nvCxnSpPr>
        <p:spPr>
          <a:xfrm flipH="1">
            <a:off x="4362450" y="1133475"/>
            <a:ext cx="1000127"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620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365DE-D459-4931-8586-58747FD6331C}"/>
              </a:ext>
            </a:extLst>
          </p:cNvPr>
          <p:cNvSpPr txBox="1"/>
          <p:nvPr/>
        </p:nvSpPr>
        <p:spPr>
          <a:xfrm>
            <a:off x="1119187" y="1048256"/>
            <a:ext cx="6905625" cy="3046988"/>
          </a:xfrm>
          <a:prstGeom prst="rect">
            <a:avLst/>
          </a:prstGeom>
          <a:noFill/>
        </p:spPr>
        <p:txBody>
          <a:bodyPr wrap="square" rtlCol="0">
            <a:spAutoFit/>
          </a:bodyPr>
          <a:lstStyle/>
          <a:p>
            <a:pPr algn="ctr"/>
            <a:r>
              <a:rPr lang="en-US" sz="2400" i="1" dirty="0">
                <a:latin typeface="Lora" panose="020B0604020202020204" charset="0"/>
              </a:rPr>
              <a:t>While research done by Ed Diener and Robert Biswas-Diener argues that GDP per capita is a reliable indicator of happiness and should simply be supplemented with other measures, research done by Sabine Hossenfelder supports the idea that GDP is entirely ineffective on its own and should not be considered. </a:t>
            </a:r>
            <a:br>
              <a:rPr lang="en-US" sz="2400" i="1" dirty="0">
                <a:latin typeface="Lora" panose="020B0604020202020204" charset="0"/>
              </a:rPr>
            </a:br>
            <a:endParaRPr lang="en-US" sz="2400" i="1" dirty="0">
              <a:latin typeface="Lora" panose="020B0604020202020204" charset="0"/>
            </a:endParaRPr>
          </a:p>
        </p:txBody>
      </p:sp>
    </p:spTree>
    <p:extLst>
      <p:ext uri="{BB962C8B-B14F-4D97-AF65-F5344CB8AC3E}">
        <p14:creationId xmlns:p14="http://schemas.microsoft.com/office/powerpoint/2010/main" val="184629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2" y="2068521"/>
            <a:ext cx="5711721" cy="784801"/>
          </a:xfrm>
          <a:prstGeom prst="rect">
            <a:avLst/>
          </a:prstGeom>
          <a:solidFill>
            <a:schemeClr val="bg1"/>
          </a:solidFill>
        </p:spPr>
        <p:txBody>
          <a:bodyPr spcFirstLastPara="1" wrap="square" lIns="91425" tIns="91425" rIns="91425" bIns="91425" anchor="b" anchorCtr="0">
            <a:noAutofit/>
          </a:bodyPr>
          <a:lstStyle/>
          <a:p>
            <a:pPr marL="0" lvl="0" indent="0" algn="l" rtl="0">
              <a:spcBef>
                <a:spcPts val="0"/>
              </a:spcBef>
              <a:spcAft>
                <a:spcPts val="0"/>
              </a:spcAft>
              <a:buNone/>
            </a:pPr>
            <a:r>
              <a:rPr lang="en-US" dirty="0"/>
              <a:t>GDP should be </a:t>
            </a:r>
            <a:r>
              <a:rPr lang="en-US" i="1" dirty="0"/>
              <a:t>supplemented</a:t>
            </a:r>
            <a:endParaRPr i="1"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a reliable indicator of happiness, but there needs to be more accuracy</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3" name="TextBox 2">
            <a:extLst>
              <a:ext uri="{FF2B5EF4-FFF2-40B4-BE49-F238E27FC236}">
                <a16:creationId xmlns:a16="http://schemas.microsoft.com/office/drawing/2014/main" id="{D5FFFF36-6FB9-4265-999F-A510368C1FA9}"/>
              </a:ext>
            </a:extLst>
          </p:cNvPr>
          <p:cNvSpPr txBox="1"/>
          <p:nvPr/>
        </p:nvSpPr>
        <p:spPr>
          <a:xfrm>
            <a:off x="869782" y="2200736"/>
            <a:ext cx="1072285" cy="562200"/>
          </a:xfrm>
          <a:prstGeom prst="rect">
            <a:avLst/>
          </a:prstGeom>
          <a:noFill/>
        </p:spPr>
        <p:txBody>
          <a:bodyPr wrap="square" rtlCol="0">
            <a:prstTxWarp prst="textArchUp">
              <a:avLst/>
            </a:prstTxWarp>
            <a:spAutoFit/>
          </a:bodyPr>
          <a:lstStyle/>
          <a:p>
            <a:pPr algn="ctr"/>
            <a:r>
              <a:rPr lang="en-US" sz="1200" dirty="0">
                <a:latin typeface="Lora" panose="020B0604020202020204" charset="0"/>
              </a:rPr>
              <a:t>Perspective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highlight>
                  <a:srgbClr val="FFCD00"/>
                </a:highlight>
              </a:rPr>
              <a:t>.82</a:t>
            </a:r>
            <a:endParaRPr sz="9600" dirty="0">
              <a:highlight>
                <a:srgbClr val="FFCD00"/>
              </a:highlight>
            </a:endParaRPr>
          </a:p>
        </p:txBody>
      </p:sp>
      <p:sp>
        <p:nvSpPr>
          <p:cNvPr id="291" name="Google Shape;291;p27"/>
          <p:cNvSpPr txBox="1">
            <a:spLocks noGrp="1"/>
          </p:cNvSpPr>
          <p:nvPr>
            <p:ph type="subTitle" idx="4294967295"/>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a:t>is the Pearson correlation between income and happiness.</a:t>
            </a:r>
            <a:endParaRPr sz="1800" dirty="0"/>
          </a:p>
        </p:txBody>
      </p:sp>
      <p:grpSp>
        <p:nvGrpSpPr>
          <p:cNvPr id="292" name="Google Shape;292;p27"/>
          <p:cNvGrpSpPr/>
          <p:nvPr/>
        </p:nvGrpSpPr>
        <p:grpSpPr>
          <a:xfrm>
            <a:off x="4433048" y="4413425"/>
            <a:ext cx="277859" cy="201655"/>
            <a:chOff x="3932350" y="3714775"/>
            <a:chExt cx="439650" cy="319075"/>
          </a:xfrm>
        </p:grpSpPr>
        <p:sp>
          <p:nvSpPr>
            <p:cNvPr id="293" name="Google Shape;293;p2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EEC0-26B5-43D3-88A7-E6317B1F945A}"/>
              </a:ext>
            </a:extLst>
          </p:cNvPr>
          <p:cNvSpPr>
            <a:spLocks noGrp="1"/>
          </p:cNvSpPr>
          <p:nvPr>
            <p:ph type="title"/>
          </p:nvPr>
        </p:nvSpPr>
        <p:spPr>
          <a:xfrm>
            <a:off x="1381250" y="922668"/>
            <a:ext cx="2181100" cy="435600"/>
          </a:xfrm>
        </p:spPr>
        <p:txBody>
          <a:bodyPr/>
          <a:lstStyle/>
          <a:p>
            <a:r>
              <a:rPr lang="en-US" dirty="0"/>
              <a:t>GDP is effective</a:t>
            </a:r>
          </a:p>
        </p:txBody>
      </p:sp>
      <p:sp>
        <p:nvSpPr>
          <p:cNvPr id="3" name="Text Placeholder 2">
            <a:extLst>
              <a:ext uri="{FF2B5EF4-FFF2-40B4-BE49-F238E27FC236}">
                <a16:creationId xmlns:a16="http://schemas.microsoft.com/office/drawing/2014/main" id="{DC7B8A4E-71CC-4A57-9A28-73D3D154DF2A}"/>
              </a:ext>
            </a:extLst>
          </p:cNvPr>
          <p:cNvSpPr>
            <a:spLocks noGrp="1"/>
          </p:cNvSpPr>
          <p:nvPr>
            <p:ph type="body" idx="1"/>
          </p:nvPr>
        </p:nvSpPr>
        <p:spPr/>
        <p:txBody>
          <a:bodyPr/>
          <a:lstStyle/>
          <a:p>
            <a:r>
              <a:rPr lang="en-US" dirty="0"/>
              <a:t>One of the most reliable indicators of happiness</a:t>
            </a:r>
          </a:p>
          <a:p>
            <a:r>
              <a:rPr lang="en-US" dirty="0"/>
              <a:t>↑ Income → ↑ Life Satisfaction</a:t>
            </a:r>
          </a:p>
          <a:p>
            <a:r>
              <a:rPr lang="en-US" dirty="0"/>
              <a:t>People who won the lottery or inherited large sums of money were generally happier than those who hadn’t</a:t>
            </a:r>
          </a:p>
        </p:txBody>
      </p:sp>
      <p:cxnSp>
        <p:nvCxnSpPr>
          <p:cNvPr id="6" name="Straight Connector 5">
            <a:extLst>
              <a:ext uri="{FF2B5EF4-FFF2-40B4-BE49-F238E27FC236}">
                <a16:creationId xmlns:a16="http://schemas.microsoft.com/office/drawing/2014/main" id="{5BB4C89A-C71A-4C44-9194-FA45295AA8B2}"/>
              </a:ext>
            </a:extLst>
          </p:cNvPr>
          <p:cNvCxnSpPr>
            <a:cxnSpLocks/>
          </p:cNvCxnSpPr>
          <p:nvPr/>
        </p:nvCxnSpPr>
        <p:spPr>
          <a:xfrm flipH="1">
            <a:off x="3457575" y="1133475"/>
            <a:ext cx="1905001"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211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2105050" y="2383282"/>
            <a:ext cx="4933800" cy="819900"/>
          </a:xfrm>
          <a:prstGeom prst="rect">
            <a:avLst/>
          </a:prstGeom>
        </p:spPr>
        <p:txBody>
          <a:bodyPr spcFirstLastPara="1" wrap="square" lIns="91425" tIns="91425" rIns="91425" bIns="91425" anchor="b" anchorCtr="0">
            <a:noAutofit/>
          </a:bodyPr>
          <a:lstStyle/>
          <a:p>
            <a:pPr marL="0" lvl="0" indent="0">
              <a:buNone/>
            </a:pPr>
            <a:r>
              <a:rPr lang="en-US" dirty="0"/>
              <a:t>“…all the societies with the highest life satisfaction are the wealthy ones...and most of the unhappiest ones are the extremely poor ones.” (Diener, et al. 111)</a:t>
            </a:r>
            <a:endParaRPr dirty="0"/>
          </a:p>
        </p:txBody>
      </p:sp>
      <p:sp>
        <p:nvSpPr>
          <p:cNvPr id="119" name="Google Shape;119;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8B7E-90EE-4408-ABCE-4D7163298161}"/>
              </a:ext>
            </a:extLst>
          </p:cNvPr>
          <p:cNvSpPr>
            <a:spLocks noGrp="1"/>
          </p:cNvSpPr>
          <p:nvPr>
            <p:ph type="title"/>
          </p:nvPr>
        </p:nvSpPr>
        <p:spPr>
          <a:xfrm>
            <a:off x="1381249" y="922668"/>
            <a:ext cx="4324225" cy="435600"/>
          </a:xfrm>
          <a:solidFill>
            <a:schemeClr val="bg1"/>
          </a:solidFill>
        </p:spPr>
        <p:txBody>
          <a:bodyPr/>
          <a:lstStyle/>
          <a:p>
            <a:r>
              <a:rPr lang="en-US" dirty="0"/>
              <a:t>Other factors influence happiness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B4D45B2-8537-4B51-B75D-8CDC75D383A7}"/>
                  </a:ext>
                </a:extLst>
              </p:cNvPr>
              <p:cNvSpPr>
                <a:spLocks noGrp="1"/>
              </p:cNvSpPr>
              <p:nvPr>
                <p:ph type="body" idx="1"/>
              </p:nvPr>
            </p:nvSpPr>
            <p:spPr/>
            <p:txBody>
              <a:bodyPr/>
              <a:lstStyle/>
              <a:p>
                <a:r>
                  <a:rPr lang="en-US" dirty="0"/>
                  <a:t>Some poor nations still report higher happiness than expected</a:t>
                </a:r>
              </a:p>
              <a:p>
                <a:r>
                  <a:rPr lang="en-US" dirty="0"/>
                  <a:t>The extremely poor are not depressed, and the rich are not extremely happy</a:t>
                </a:r>
              </a:p>
              <a:p>
                <a14:m>
                  <m:oMath xmlns:m="http://schemas.openxmlformats.org/officeDocument/2006/math">
                    <m:r>
                      <a:rPr lang="en-US" b="0" i="1" smtClean="0">
                        <a:latin typeface="Cambria Math" panose="02040503050406030204" pitchFamily="18" charset="0"/>
                      </a:rPr>
                      <m:t>𝐻𝑎𝑝𝑝𝑖𝑛𝑒𝑠𝑠</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𝑤𝑒</m:t>
                        </m:r>
                        <m:r>
                          <a:rPr lang="en-US" b="0" i="1" smtClean="0">
                            <a:latin typeface="Cambria Math" panose="02040503050406030204" pitchFamily="18" charset="0"/>
                          </a:rPr>
                          <m:t> </m:t>
                        </m:r>
                        <m:r>
                          <a:rPr lang="en-US" b="0" i="1" smtClean="0">
                            <a:latin typeface="Cambria Math" panose="02040503050406030204" pitchFamily="18" charset="0"/>
                          </a:rPr>
                          <m:t>h𝑎𝑣𝑒</m:t>
                        </m:r>
                        <m:r>
                          <a:rPr lang="en-US" b="0" i="1" smtClean="0">
                            <a:latin typeface="Cambria Math" panose="02040503050406030204" pitchFamily="18" charset="0"/>
                          </a:rPr>
                          <m:t> (</m:t>
                        </m:r>
                        <m:r>
                          <a:rPr lang="en-US" b="0" i="1" smtClean="0">
                            <a:latin typeface="Cambria Math" panose="02040503050406030204" pitchFamily="18" charset="0"/>
                          </a:rPr>
                          <m:t>𝑎𝑡𝑡𝑎𝑖𝑛𝑚𝑒𝑛𝑡𝑠</m:t>
                        </m:r>
                        <m:r>
                          <a:rPr lang="en-US" b="0" i="1" smtClean="0">
                            <a:latin typeface="Cambria Math" panose="02040503050406030204" pitchFamily="18" charset="0"/>
                          </a:rPr>
                          <m:t>)</m:t>
                        </m:r>
                      </m:num>
                      <m:den>
                        <m:r>
                          <a:rPr lang="en-US" b="0" i="1" smtClean="0">
                            <a:latin typeface="Cambria Math" panose="02040503050406030204" pitchFamily="18" charset="0"/>
                          </a:rPr>
                          <m:t>𝑊h𝑎𝑡</m:t>
                        </m:r>
                        <m:r>
                          <a:rPr lang="en-US" b="0" i="1" smtClean="0">
                            <a:latin typeface="Cambria Math" panose="02040503050406030204" pitchFamily="18" charset="0"/>
                          </a:rPr>
                          <m:t> </m:t>
                        </m:r>
                        <m:r>
                          <a:rPr lang="en-US" b="0" i="1" smtClean="0">
                            <a:latin typeface="Cambria Math" panose="02040503050406030204" pitchFamily="18" charset="0"/>
                          </a:rPr>
                          <m:t>𝑤𝑒</m:t>
                        </m:r>
                        <m:r>
                          <a:rPr lang="en-US" b="0" i="1" smtClean="0">
                            <a:latin typeface="Cambria Math" panose="02040503050406030204" pitchFamily="18" charset="0"/>
                          </a:rPr>
                          <m:t> </m:t>
                        </m:r>
                        <m:r>
                          <a:rPr lang="en-US" b="0" i="1" smtClean="0">
                            <a:latin typeface="Cambria Math" panose="02040503050406030204" pitchFamily="18" charset="0"/>
                          </a:rPr>
                          <m:t>𝑤𝑎𝑛𝑡</m:t>
                        </m:r>
                        <m:r>
                          <a:rPr lang="en-US" b="0" i="1" smtClean="0">
                            <a:latin typeface="Cambria Math" panose="02040503050406030204" pitchFamily="18" charset="0"/>
                          </a:rPr>
                          <m:t> (</m:t>
                        </m:r>
                        <m:r>
                          <a:rPr lang="en-US" b="0" i="1" smtClean="0">
                            <a:latin typeface="Cambria Math" panose="02040503050406030204" pitchFamily="18" charset="0"/>
                          </a:rPr>
                          <m:t>𝑎𝑠𝑝𝑖𝑟𝑎𝑡𝑖𝑜𝑛𝑠</m:t>
                        </m:r>
                        <m:r>
                          <a:rPr lang="en-US" b="0" i="1" smtClean="0">
                            <a:latin typeface="Cambria Math" panose="02040503050406030204" pitchFamily="18" charset="0"/>
                          </a:rPr>
                          <m:t>)</m:t>
                        </m:r>
                      </m:den>
                    </m:f>
                  </m:oMath>
                </a14:m>
                <a:r>
                  <a:rPr lang="en-US" dirty="0"/>
                  <a:t> </a:t>
                </a:r>
              </a:p>
              <a:p>
                <a:endParaRPr lang="en-US" dirty="0"/>
              </a:p>
            </p:txBody>
          </p:sp>
        </mc:Choice>
        <mc:Fallback xmlns="">
          <p:sp>
            <p:nvSpPr>
              <p:cNvPr id="3" name="Text Placeholder 2">
                <a:extLst>
                  <a:ext uri="{FF2B5EF4-FFF2-40B4-BE49-F238E27FC236}">
                    <a16:creationId xmlns:a16="http://schemas.microsoft.com/office/drawing/2014/main" id="{5B4D45B2-8537-4B51-B75D-8CDC75D383A7}"/>
                  </a:ext>
                </a:extLst>
              </p:cNvPr>
              <p:cNvSpPr>
                <a:spLocks noGrp="1" noRot="1" noChangeAspect="1" noMove="1" noResize="1" noEditPoints="1" noAdjustHandles="1" noChangeArrowheads="1" noChangeShapeType="1" noTextEdit="1"/>
              </p:cNvSpPr>
              <p:nvPr>
                <p:ph type="body" idx="1"/>
              </p:nvPr>
            </p:nvSpPr>
            <p:spPr>
              <a:blipFill>
                <a:blip r:embed="rId3"/>
                <a:stretch>
                  <a:fillRect l="-179"/>
                </a:stretch>
              </a:blipFill>
            </p:spPr>
            <p:txBody>
              <a:bodyPr/>
              <a:lstStyle/>
              <a:p>
                <a:r>
                  <a:rPr lang="en-US">
                    <a:noFill/>
                  </a:rPr>
                  <a:t> </a:t>
                </a:r>
              </a:p>
            </p:txBody>
          </p:sp>
        </mc:Fallback>
      </mc:AlternateContent>
    </p:spTree>
    <p:extLst>
      <p:ext uri="{BB962C8B-B14F-4D97-AF65-F5344CB8AC3E}">
        <p14:creationId xmlns:p14="http://schemas.microsoft.com/office/powerpoint/2010/main" val="215605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6;p21">
            <a:extLst>
              <a:ext uri="{FF2B5EF4-FFF2-40B4-BE49-F238E27FC236}">
                <a16:creationId xmlns:a16="http://schemas.microsoft.com/office/drawing/2014/main" id="{72C2BBD1-59F3-4D61-8737-3C043AEB6B37}"/>
              </a:ext>
            </a:extLst>
          </p:cNvPr>
          <p:cNvPicPr preferRelativeResize="0"/>
          <p:nvPr/>
        </p:nvPicPr>
        <p:blipFill>
          <a:blip r:embed="rId3"/>
          <a:srcRect/>
          <a:stretch/>
        </p:blipFill>
        <p:spPr>
          <a:xfrm>
            <a:off x="659700" y="572325"/>
            <a:ext cx="3261438" cy="3998850"/>
          </a:xfrm>
          <a:prstGeom prst="ellipse">
            <a:avLst/>
          </a:prstGeom>
          <a:noFill/>
          <a:ln>
            <a:noFill/>
          </a:ln>
        </p:spPr>
      </p:pic>
      <p:sp>
        <p:nvSpPr>
          <p:cNvPr id="7" name="Google Shape;184;p21">
            <a:extLst>
              <a:ext uri="{FF2B5EF4-FFF2-40B4-BE49-F238E27FC236}">
                <a16:creationId xmlns:a16="http://schemas.microsoft.com/office/drawing/2014/main" id="{0808CD21-E59C-496D-9608-25F97EDC5638}"/>
              </a:ext>
            </a:extLst>
          </p:cNvPr>
          <p:cNvSpPr txBox="1">
            <a:spLocks/>
          </p:cNvSpPr>
          <p:nvPr/>
        </p:nvSpPr>
        <p:spPr>
          <a:xfrm>
            <a:off x="4370227" y="744600"/>
            <a:ext cx="4173000" cy="365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pPr marL="0" indent="0">
              <a:spcBef>
                <a:spcPts val="0"/>
              </a:spcBef>
              <a:buClr>
                <a:schemeClr val="dk1"/>
              </a:buClr>
              <a:buSzPts val="1100"/>
              <a:buFont typeface="Arial"/>
              <a:buNone/>
            </a:pPr>
            <a:r>
              <a:rPr lang="en-US" sz="2000" b="1" dirty="0">
                <a:solidFill>
                  <a:schemeClr val="dk1"/>
                </a:solidFill>
                <a:latin typeface="Lora"/>
                <a:ea typeface="Lora"/>
                <a:cs typeface="Lora"/>
                <a:sym typeface="Lora"/>
              </a:rPr>
              <a:t>Amish people tend to be </a:t>
            </a:r>
            <a:r>
              <a:rPr lang="en-US" sz="2000" b="1" dirty="0">
                <a:solidFill>
                  <a:schemeClr val="dk1"/>
                </a:solidFill>
                <a:highlight>
                  <a:srgbClr val="FFCD00"/>
                </a:highlight>
                <a:latin typeface="Lora"/>
                <a:ea typeface="Lora"/>
                <a:cs typeface="Lora"/>
                <a:sym typeface="Lora"/>
              </a:rPr>
              <a:t>more satisfied with their lives</a:t>
            </a:r>
          </a:p>
          <a:p>
            <a:pPr marL="0" indent="0">
              <a:buFont typeface="Quattrocento Sans"/>
              <a:buNone/>
            </a:pPr>
            <a:r>
              <a:rPr lang="en-US" sz="2000" dirty="0"/>
              <a:t>They have comparatively low earnings and avoid many technologies but tend to be happier.</a:t>
            </a:r>
          </a:p>
        </p:txBody>
      </p:sp>
      <p:sp>
        <p:nvSpPr>
          <p:cNvPr id="8" name="Rectangle 7">
            <a:extLst>
              <a:ext uri="{FF2B5EF4-FFF2-40B4-BE49-F238E27FC236}">
                <a16:creationId xmlns:a16="http://schemas.microsoft.com/office/drawing/2014/main" id="{84133230-F866-4F9D-B1B4-8C2871719634}"/>
              </a:ext>
            </a:extLst>
          </p:cNvPr>
          <p:cNvSpPr/>
          <p:nvPr/>
        </p:nvSpPr>
        <p:spPr>
          <a:xfrm>
            <a:off x="790231" y="4635620"/>
            <a:ext cx="3000375" cy="507831"/>
          </a:xfrm>
          <a:prstGeom prst="rect">
            <a:avLst/>
          </a:prstGeom>
        </p:spPr>
        <p:txBody>
          <a:bodyPr wrap="square">
            <a:spAutoFit/>
          </a:bodyPr>
          <a:lstStyle/>
          <a:p>
            <a:pPr algn="ctr"/>
            <a:r>
              <a:rPr lang="en-US" sz="900" i="1" dirty="0">
                <a:solidFill>
                  <a:schemeClr val="bg2">
                    <a:lumMod val="60000"/>
                    <a:lumOff val="40000"/>
                  </a:schemeClr>
                </a:solidFill>
                <a:latin typeface="Lora" panose="020B0604020202020204" charset="0"/>
              </a:rPr>
              <a:t>https://www.gettyimages.com/detail/photo/amish-girls-smiling-near-a-corn-field-royalty-free-image/90960434?adppopup=true</a:t>
            </a:r>
          </a:p>
        </p:txBody>
      </p:sp>
    </p:spTree>
    <p:extLst>
      <p:ext uri="{BB962C8B-B14F-4D97-AF65-F5344CB8AC3E}">
        <p14:creationId xmlns:p14="http://schemas.microsoft.com/office/powerpoint/2010/main" val="352130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2" y="2068521"/>
            <a:ext cx="5711721" cy="784801"/>
          </a:xfrm>
          <a:prstGeom prst="rect">
            <a:avLst/>
          </a:prstGeom>
          <a:solidFill>
            <a:schemeClr val="bg1"/>
          </a:solidFill>
        </p:spPr>
        <p:txBody>
          <a:bodyPr spcFirstLastPara="1" wrap="square" lIns="91425" tIns="91425" rIns="91425" bIns="91425" anchor="b" anchorCtr="0">
            <a:noAutofit/>
          </a:bodyPr>
          <a:lstStyle/>
          <a:p>
            <a:pPr marL="0" lvl="0" indent="0" algn="l" rtl="0">
              <a:spcBef>
                <a:spcPts val="0"/>
              </a:spcBef>
              <a:spcAft>
                <a:spcPts val="0"/>
              </a:spcAft>
              <a:buNone/>
            </a:pPr>
            <a:r>
              <a:rPr lang="en-US" dirty="0"/>
              <a:t>GDP should be </a:t>
            </a:r>
            <a:r>
              <a:rPr lang="en-US" i="1" dirty="0"/>
              <a:t>eliminated</a:t>
            </a:r>
            <a:endParaRPr i="1"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Measure happiness on a different scale</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2</a:t>
            </a:r>
            <a:endParaRPr sz="2400" dirty="0">
              <a:latin typeface="Lora"/>
              <a:ea typeface="Lora"/>
              <a:cs typeface="Lora"/>
              <a:sym typeface="Lora"/>
            </a:endParaRPr>
          </a:p>
        </p:txBody>
      </p:sp>
      <p:sp>
        <p:nvSpPr>
          <p:cNvPr id="3" name="TextBox 2">
            <a:extLst>
              <a:ext uri="{FF2B5EF4-FFF2-40B4-BE49-F238E27FC236}">
                <a16:creationId xmlns:a16="http://schemas.microsoft.com/office/drawing/2014/main" id="{D5FFFF36-6FB9-4265-999F-A510368C1FA9}"/>
              </a:ext>
            </a:extLst>
          </p:cNvPr>
          <p:cNvSpPr txBox="1"/>
          <p:nvPr/>
        </p:nvSpPr>
        <p:spPr>
          <a:xfrm>
            <a:off x="869782" y="2200736"/>
            <a:ext cx="1072285" cy="562200"/>
          </a:xfrm>
          <a:prstGeom prst="rect">
            <a:avLst/>
          </a:prstGeom>
          <a:noFill/>
        </p:spPr>
        <p:txBody>
          <a:bodyPr wrap="square" rtlCol="0">
            <a:prstTxWarp prst="textArchUp">
              <a:avLst/>
            </a:prstTxWarp>
            <a:spAutoFit/>
          </a:bodyPr>
          <a:lstStyle/>
          <a:p>
            <a:pPr algn="ctr"/>
            <a:r>
              <a:rPr lang="en-US" sz="1200" dirty="0">
                <a:latin typeface="Lora" panose="020B0604020202020204" charset="0"/>
              </a:rPr>
              <a:t>Perspective</a:t>
            </a:r>
          </a:p>
        </p:txBody>
      </p:sp>
      <p:cxnSp>
        <p:nvCxnSpPr>
          <p:cNvPr id="7" name="Straight Connector 6">
            <a:extLst>
              <a:ext uri="{FF2B5EF4-FFF2-40B4-BE49-F238E27FC236}">
                <a16:creationId xmlns:a16="http://schemas.microsoft.com/office/drawing/2014/main" id="{5524C608-AB18-42FB-BB50-B09DE6B92CB7}"/>
              </a:ext>
            </a:extLst>
          </p:cNvPr>
          <p:cNvCxnSpPr>
            <a:cxnSpLocks/>
          </p:cNvCxnSpPr>
          <p:nvPr/>
        </p:nvCxnSpPr>
        <p:spPr>
          <a:xfrm flipH="1">
            <a:off x="6908849" y="2571750"/>
            <a:ext cx="140970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4182660"/>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1434</TotalTime>
  <Words>1585</Words>
  <Application>Microsoft Office PowerPoint</Application>
  <PresentationFormat>On-screen Show (16:9)</PresentationFormat>
  <Paragraphs>71</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Lora</vt:lpstr>
      <vt:lpstr>Quattrocento Sans</vt:lpstr>
      <vt:lpstr>Cambria Math</vt:lpstr>
      <vt:lpstr>Viola template</vt:lpstr>
      <vt:lpstr>The effect of GDP per capita on happiness</vt:lpstr>
      <vt:lpstr>PowerPoint Presentation</vt:lpstr>
      <vt:lpstr>GDP should be supplemented</vt:lpstr>
      <vt:lpstr>.82</vt:lpstr>
      <vt:lpstr>GDP is effective</vt:lpstr>
      <vt:lpstr>PowerPoint Presentation</vt:lpstr>
      <vt:lpstr>Other factors influence happiness</vt:lpstr>
      <vt:lpstr>PowerPoint Presentation</vt:lpstr>
      <vt:lpstr>GDP should be eliminated</vt:lpstr>
      <vt:lpstr>GDP is not effective</vt:lpstr>
      <vt:lpstr>PowerPoint Presentation</vt:lpstr>
      <vt:lpstr>PowerPoint Presentation</vt:lpstr>
      <vt:lpstr>PowerPoint Presentation</vt:lpstr>
      <vt:lpstr>PowerPoint Presentation</vt:lpstr>
      <vt:lpstr>References and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GDP per capita on happiness</dc:title>
  <cp:lastModifiedBy>Rupsa Raychaudhuri</cp:lastModifiedBy>
  <cp:revision>25</cp:revision>
  <dcterms:modified xsi:type="dcterms:W3CDTF">2020-04-25T06:01:47Z</dcterms:modified>
</cp:coreProperties>
</file>