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6"/>
  </p:notesMasterIdLst>
  <p:handoutMasterIdLst>
    <p:handoutMasterId r:id="rId17"/>
  </p:handoutMasterIdLst>
  <p:sldIdLst>
    <p:sldId id="261" r:id="rId3"/>
    <p:sldId id="257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69" r:id="rId13"/>
    <p:sldId id="280" r:id="rId14"/>
    <p:sldId id="27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9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" y="525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03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Straight Connecto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Straight Connecto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Straight Connecto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Connecto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Straight Connecto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Straight Connecto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Connecto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29A4-78C8-47AB-BA06-22CB45938951}" type="datetime1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ACF-2D82-46F2-A8E9-23963AA34E86}" type="datetime1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4B5B-21A0-4192-BF4C-38187F1A68D8}" type="datetime1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Straight Connector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Straight Connector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Straight Connector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CF7C-B333-48E1-A4A6-83A3C8B73AC0}" type="datetime1">
              <a:rPr lang="en-US" smtClean="0"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0762-5CBF-4210-AB54-376B091119F8}" type="datetime1">
              <a:rPr lang="en-US" smtClean="0"/>
              <a:t>4/28/2016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B371-BF5F-4058-A212-1A908E4D2674}" type="datetime1">
              <a:rPr lang="en-US" smtClean="0"/>
              <a:t>4/28/2016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up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Straight Connector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oup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Straight Connector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oup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Straight Connector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Straight Connector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Straight Connector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oup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Straight Connector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Straight Connector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2" name="Date Placeholder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083B-90AA-48CF-BAD5-00AA24D7F288}" type="datetime1">
              <a:rPr lang="en-US" smtClean="0"/>
              <a:t>4/28/2016</a:t>
            </a:fld>
            <a:endParaRPr lang="en-US"/>
          </a:p>
        </p:txBody>
      </p:sp>
      <p:sp>
        <p:nvSpPr>
          <p:cNvPr id="213" name="Footer Placeholder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4" name="Slide Number Placeholder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Straight Connector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Straight Connector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Straight Connector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F629-ECA2-4CF3-B790-9D9BDED98269}" type="datetime1">
              <a:rPr lang="en-US" smtClean="0"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Straight Connector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Straight Connector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Straight Connector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tangle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7" name="Straight Connector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Straight Connector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oup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Straight Connector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Straight Connector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Straight Connector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Straight Connector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Straight Connector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1B2453-8663-4C69-AF73-9FD7B1DEC5D0}" type="datetime1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8" name="Straight Connector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Should Internet Cookies Be Further Regulated by the Government?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Research Presentation by Kaitlin Burdick</a:t>
            </a:r>
          </a:p>
        </p:txBody>
      </p:sp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Market Argument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Advertisement companies believe consumers are not capable of making informed decision about cookies.</a:t>
            </a:r>
          </a:p>
          <a:p>
            <a:r>
              <a:rPr lang="en-US" dirty="0"/>
              <a:t>Believe that government regulation is “paternalistic” (Hoofnagle </a:t>
            </a:r>
            <a:r>
              <a:rPr lang="en-US" i="1" dirty="0"/>
              <a:t>et al.).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60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 u="sng" dirty="0"/>
              <a:t>Arguments For: </a:t>
            </a:r>
            <a:br>
              <a:rPr lang="en-US" dirty="0"/>
            </a:br>
            <a:r>
              <a:rPr lang="en-US" dirty="0"/>
              <a:t>	</a:t>
            </a:r>
            <a:br>
              <a:rPr lang="en-US" dirty="0"/>
            </a:br>
            <a:r>
              <a:rPr lang="en-US" sz="2000" dirty="0"/>
              <a:t>- Privacy</a:t>
            </a:r>
            <a:br>
              <a:rPr lang="en-US" sz="2000" dirty="0"/>
            </a:br>
            <a:r>
              <a:rPr lang="en-US" sz="2000" dirty="0"/>
              <a:t>	- “Respawning”           	    Cookies</a:t>
            </a:r>
            <a:br>
              <a:rPr lang="en-US" sz="2000" dirty="0"/>
            </a:br>
            <a:r>
              <a:rPr lang="en-US" sz="2000" dirty="0"/>
              <a:t>	- Third-Party 	  	   Cookies</a:t>
            </a:r>
            <a:br>
              <a:rPr lang="en-US" sz="2000" dirty="0"/>
            </a:br>
            <a:r>
              <a:rPr lang="en-US" dirty="0"/>
              <a:t>	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accent1"/>
                </a:solidFill>
              </a:rPr>
              <a:t>Conclusion</a:t>
            </a:r>
          </a:p>
          <a:p>
            <a:r>
              <a:rPr lang="en-US" sz="2800" dirty="0"/>
              <a:t>Important to understand the background and both sides of an argument before coming to a conclusion.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b="1" u="sng" dirty="0"/>
              <a:t>Arguments Against:</a:t>
            </a:r>
          </a:p>
          <a:p>
            <a:pPr marL="285750" indent="-285750">
              <a:buFontTx/>
              <a:buChar char="-"/>
            </a:pPr>
            <a:r>
              <a:rPr lang="en-US" sz="1800" b="1" dirty="0"/>
              <a:t>-Specialization of        Advertisements</a:t>
            </a:r>
          </a:p>
          <a:p>
            <a:pPr marL="285750" indent="-285750">
              <a:buFontTx/>
              <a:buChar char="-"/>
            </a:pPr>
            <a:r>
              <a:rPr lang="en-US" sz="1800" b="1" dirty="0"/>
              <a:t>- Lost Expectations</a:t>
            </a:r>
          </a:p>
          <a:p>
            <a:pPr marL="285750" indent="-285750">
              <a:buFontTx/>
              <a:buChar char="-"/>
            </a:pPr>
            <a:r>
              <a:rPr lang="en-US" sz="1800" b="1" dirty="0"/>
              <a:t>- Free Market Argument</a:t>
            </a:r>
          </a:p>
        </p:txBody>
      </p:sp>
    </p:spTree>
    <p:extLst>
      <p:ext uri="{BB962C8B-B14F-4D97-AF65-F5344CB8AC3E}">
        <p14:creationId xmlns:p14="http://schemas.microsoft.com/office/powerpoint/2010/main" val="410160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0228" y="1981200"/>
            <a:ext cx="3051544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1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 Cited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File, Thom and Camille Ryan. “Computer and Internet Use in the United States: 2013”. </a:t>
            </a:r>
            <a:r>
              <a:rPr lang="en-US" i="1" dirty="0"/>
              <a:t>United State Census Bureau</a:t>
            </a:r>
            <a:r>
              <a:rPr lang="en-US" dirty="0"/>
              <a:t> (2014): 1-16. Web. 30 Mar. 2016.  </a:t>
            </a:r>
          </a:p>
          <a:p>
            <a:pPr marL="0" indent="0">
              <a:buNone/>
            </a:pPr>
            <a:r>
              <a:rPr lang="en-US" dirty="0"/>
              <a:t>Gervais, Norman. “Governmental internet information collection: Cookies placing personal privacy at risk.” </a:t>
            </a:r>
            <a:r>
              <a:rPr lang="en-US" i="1" dirty="0"/>
              <a:t>Bulletin of the American Society for Information Science and Technology </a:t>
            </a:r>
            <a:r>
              <a:rPr lang="en-US" dirty="0"/>
              <a:t>40.2 (2014): 27-31. Web. 27 Mar. 2016. </a:t>
            </a:r>
          </a:p>
          <a:p>
            <a:pPr marL="0" indent="0">
              <a:buNone/>
            </a:pPr>
            <a:r>
              <a:rPr lang="en-US" dirty="0"/>
              <a:t>Hoofnagle, Chris Jay, </a:t>
            </a:r>
            <a:r>
              <a:rPr lang="en-US" dirty="0" err="1"/>
              <a:t>Ashkan</a:t>
            </a:r>
            <a:r>
              <a:rPr lang="en-US" dirty="0"/>
              <a:t> </a:t>
            </a:r>
            <a:r>
              <a:rPr lang="en-US" dirty="0" err="1"/>
              <a:t>Soltani</a:t>
            </a:r>
            <a:r>
              <a:rPr lang="en-US" dirty="0"/>
              <a:t>, Nathaniel Good, Dietrich J. Wambach, and Mika D. </a:t>
            </a:r>
            <a:r>
              <a:rPr lang="en-US" dirty="0" err="1"/>
              <a:t>Ayenson</a:t>
            </a:r>
            <a:r>
              <a:rPr lang="en-US" dirty="0"/>
              <a:t>. “Behavioral Advertising: The Offer You Cannot Refuse.” </a:t>
            </a:r>
            <a:r>
              <a:rPr lang="en-US" i="1" dirty="0"/>
              <a:t>Harvard Law and Policy Review </a:t>
            </a:r>
            <a:r>
              <a:rPr lang="en-US" dirty="0"/>
              <a:t>6.2 (2012): 273-296. Web. 26 Mar. 2016. </a:t>
            </a:r>
          </a:p>
          <a:p>
            <a:pPr marL="0" indent="0">
              <a:buNone/>
            </a:pPr>
            <a:r>
              <a:rPr lang="en-US" dirty="0"/>
              <a:t>Learmonth, Michael. “Tracking makes life easier for consumers.” </a:t>
            </a:r>
            <a:r>
              <a:rPr lang="en-US" i="1" dirty="0"/>
              <a:t>Advertising Age </a:t>
            </a:r>
            <a:r>
              <a:rPr lang="en-US" dirty="0"/>
              <a:t>80.25 (2009). Web. 27 Mar. 2016. </a:t>
            </a:r>
          </a:p>
          <a:p>
            <a:pPr marL="0" indent="0">
              <a:buNone/>
            </a:pPr>
            <a:r>
              <a:rPr lang="en-US" dirty="0"/>
              <a:t>Schwartz, John. “Giving the Web a Memory Cost Its Users Privacy”. </a:t>
            </a:r>
            <a:r>
              <a:rPr lang="en-US" i="1" dirty="0"/>
              <a:t>New York Times</a:t>
            </a:r>
            <a:r>
              <a:rPr lang="en-US" dirty="0"/>
              <a:t>; 4 Sep. 2001. Web. 31 Mar. 2016.</a:t>
            </a:r>
          </a:p>
          <a:p>
            <a:pPr marL="0" indent="0">
              <a:buNone/>
            </a:pPr>
            <a:r>
              <a:rPr lang="en-US" dirty="0"/>
              <a:t>McFarland, Adam. 29 May 2013. Web. 7 April 2016. </a:t>
            </a:r>
          </a:p>
          <a:p>
            <a:pPr marL="0" indent="0">
              <a:buNone/>
            </a:pPr>
            <a:r>
              <a:rPr lang="en-US" dirty="0"/>
              <a:t>Strauss, Valerie. “The Astonishing Amount of Data Being Collect About Your Children”. </a:t>
            </a:r>
            <a:r>
              <a:rPr lang="en-US" i="1" dirty="0"/>
              <a:t>The Washington Post. </a:t>
            </a:r>
            <a:r>
              <a:rPr lang="en-US" dirty="0"/>
              <a:t>12 Nov. 2015. Web. 28 Apr. 2016.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37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 </a:t>
            </a:r>
          </a:p>
          <a:p>
            <a:r>
              <a:rPr lang="en-US" dirty="0"/>
              <a:t>Arguments For the Regulation of Cookies</a:t>
            </a:r>
          </a:p>
          <a:p>
            <a:r>
              <a:rPr lang="en-US" dirty="0"/>
              <a:t>Arguments Against the Regulation of Cookies</a:t>
            </a:r>
          </a:p>
          <a:p>
            <a:r>
              <a:rPr lang="en-US" dirty="0"/>
              <a:t>Conclusion</a:t>
            </a:r>
          </a:p>
          <a:p>
            <a:r>
              <a:rPr lang="en-US" dirty="0"/>
              <a:t>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61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Why is this important?</a:t>
            </a:r>
          </a:p>
          <a:p>
            <a:pPr lvl="1"/>
            <a:r>
              <a:rPr lang="en-US" dirty="0"/>
              <a:t>In 2013 74.4% of Americans used the internet (File and Ryan 2). </a:t>
            </a:r>
          </a:p>
          <a:p>
            <a:r>
              <a:rPr lang="en-US" dirty="0"/>
              <a:t>What are cookies?</a:t>
            </a:r>
          </a:p>
          <a:p>
            <a:pPr lvl="1"/>
            <a:r>
              <a:rPr lang="en-US" dirty="0"/>
              <a:t>Small text files stored on a user’s computer (Gervais). </a:t>
            </a:r>
          </a:p>
          <a:p>
            <a:r>
              <a:rPr lang="en-US" dirty="0"/>
              <a:t>Why were they created?</a:t>
            </a:r>
          </a:p>
          <a:p>
            <a:pPr lvl="1"/>
            <a:r>
              <a:rPr lang="en-US" dirty="0"/>
              <a:t>To fix the inconvenient memory problem of the World Wide Web (Schwartz). </a:t>
            </a:r>
          </a:p>
          <a:p>
            <a:r>
              <a:rPr lang="en-US" dirty="0"/>
              <a:t>What information do cookies store?</a:t>
            </a:r>
          </a:p>
          <a:p>
            <a:pPr lvl="1"/>
            <a:r>
              <a:rPr lang="en-US" dirty="0"/>
              <a:t>Non-identifying information.</a:t>
            </a:r>
          </a:p>
          <a:p>
            <a:r>
              <a:rPr lang="en-US" dirty="0"/>
              <a:t>What are the current regulations on the usage of cookies?</a:t>
            </a:r>
          </a:p>
          <a:p>
            <a:pPr lvl="1"/>
            <a:r>
              <a:rPr lang="en-US" dirty="0"/>
              <a:t>Informed usage of cookies and ability for user to control cookies (Hoofnagle </a:t>
            </a:r>
            <a:r>
              <a:rPr lang="en-US" i="1" dirty="0"/>
              <a:t>et al.)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68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Argument For Increased Government Regulation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Regulations were made in 2010</a:t>
            </a:r>
          </a:p>
          <a:p>
            <a:r>
              <a:rPr lang="en-US" dirty="0"/>
              <a:t>Invasion of Privacy</a:t>
            </a:r>
          </a:p>
          <a:p>
            <a:pPr lvl="1"/>
            <a:r>
              <a:rPr lang="en-US" dirty="0"/>
              <a:t>Advanced “respawning” cookies</a:t>
            </a:r>
          </a:p>
          <a:p>
            <a:pPr lvl="1"/>
            <a:r>
              <a:rPr lang="en-US" dirty="0"/>
              <a:t>Third-party data collection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21769"/>
            <a:ext cx="5446086" cy="429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1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Cookies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Flash cookies “respawn” upon deletion by the user.</a:t>
            </a:r>
          </a:p>
          <a:p>
            <a:r>
              <a:rPr lang="en-US" dirty="0"/>
              <a:t>Often hard to detect or find on a user’s computer. </a:t>
            </a:r>
          </a:p>
          <a:p>
            <a:r>
              <a:rPr lang="en-US" dirty="0"/>
              <a:t>Loophole in current regulations.</a:t>
            </a:r>
          </a:p>
        </p:txBody>
      </p:sp>
    </p:spTree>
    <p:extLst>
      <p:ext uri="{BB962C8B-B14F-4D97-AF65-F5344CB8AC3E}">
        <p14:creationId xmlns:p14="http://schemas.microsoft.com/office/powerpoint/2010/main" val="274722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Third-Party Data Collection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Tracking over many websites by outside companies</a:t>
            </a:r>
          </a:p>
          <a:p>
            <a:r>
              <a:rPr lang="en-US" dirty="0"/>
              <a:t>Information is sold</a:t>
            </a:r>
          </a:p>
          <a:p>
            <a:r>
              <a:rPr lang="en-US" dirty="0"/>
              <a:t>Often can reveal sensitive information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122" y="2661632"/>
            <a:ext cx="5272915" cy="35105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15063" y="6126163"/>
            <a:ext cx="5272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Strauss, Valerie. “The Astonishing Amount of Data Being Collect About Your Children”. </a:t>
            </a:r>
            <a:r>
              <a:rPr lang="en-US" sz="1000" i="1" dirty="0"/>
              <a:t>The Washington Post. </a:t>
            </a:r>
            <a:r>
              <a:rPr lang="en-US" sz="1000" dirty="0"/>
              <a:t>12 Nov. 2015. Web. 28 Apr. 2016. </a:t>
            </a:r>
          </a:p>
        </p:txBody>
      </p:sp>
    </p:spTree>
    <p:extLst>
      <p:ext uri="{BB962C8B-B14F-4D97-AF65-F5344CB8AC3E}">
        <p14:creationId xmlns:p14="http://schemas.microsoft.com/office/powerpoint/2010/main" val="316757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Arguments Against Increased Government Regulation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Specialization of advertisements</a:t>
            </a:r>
          </a:p>
          <a:p>
            <a:r>
              <a:rPr lang="en-US" dirty="0"/>
              <a:t>Expected services and applications would be lost</a:t>
            </a:r>
          </a:p>
          <a:p>
            <a:r>
              <a:rPr lang="en-US" dirty="0"/>
              <a:t>Free market argument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01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Specialization of Advertisements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Allows ads suited to user.</a:t>
            </a:r>
          </a:p>
          <a:p>
            <a:r>
              <a:rPr lang="en-US" dirty="0"/>
              <a:t>Ads would become flashier</a:t>
            </a:r>
          </a:p>
        </p:txBody>
      </p:sp>
    </p:spTree>
    <p:extLst>
      <p:ext uri="{BB962C8B-B14F-4D97-AF65-F5344CB8AC3E}">
        <p14:creationId xmlns:p14="http://schemas.microsoft.com/office/powerpoint/2010/main" val="32375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Lost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765005"/>
            <a:ext cx="4483395" cy="4026195"/>
          </a:xfrm>
        </p:spPr>
        <p:txBody>
          <a:bodyPr/>
          <a:lstStyle/>
          <a:p>
            <a:r>
              <a:rPr lang="en-US" dirty="0"/>
              <a:t>Autofill</a:t>
            </a:r>
          </a:p>
          <a:p>
            <a:r>
              <a:rPr lang="en-US" dirty="0"/>
              <a:t>Loss of Virtual Shopping Carts</a:t>
            </a:r>
          </a:p>
          <a:p>
            <a:r>
              <a:rPr lang="en-US" dirty="0"/>
              <a:t>“If there is no information collected, it would be like a constant exchange with an amnesiac,” – David Berkowitz (Learmonth).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634" y="1275906"/>
            <a:ext cx="5797302" cy="32102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78795" y="4486162"/>
            <a:ext cx="5744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McFarland, Adam. 29 May 2013. Web. 7 April 2016. </a:t>
            </a:r>
          </a:p>
        </p:txBody>
      </p:sp>
    </p:spTree>
    <p:extLst>
      <p:ext uri="{BB962C8B-B14F-4D97-AF65-F5344CB8AC3E}">
        <p14:creationId xmlns:p14="http://schemas.microsoft.com/office/powerpoint/2010/main" val="143550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amond Grid 16x9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7087C0F-7449-45C4-B248-63D02665BF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diamond grid presentation (widescreen)</Template>
  <TotalTime>0</TotalTime>
  <Words>598</Words>
  <Application>Microsoft Office PowerPoint</Application>
  <PresentationFormat>Widescreen</PresentationFormat>
  <Paragraphs>66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Arial</vt:lpstr>
      <vt:lpstr>Diamond Grid 16x9</vt:lpstr>
      <vt:lpstr>Should Internet Cookies Be Further Regulated by the Government?</vt:lpstr>
      <vt:lpstr>Overview</vt:lpstr>
      <vt:lpstr>Background Information</vt:lpstr>
      <vt:lpstr>Argument For Increased Government Regulation</vt:lpstr>
      <vt:lpstr>Advanced Cookies</vt:lpstr>
      <vt:lpstr>Third-Party Data Collection</vt:lpstr>
      <vt:lpstr>Arguments Against Increased Government Regulation</vt:lpstr>
      <vt:lpstr>Specialization of Advertisements</vt:lpstr>
      <vt:lpstr>Lost Expectations</vt:lpstr>
      <vt:lpstr>Free Market Argument</vt:lpstr>
      <vt:lpstr>Arguments For:    - Privacy  - “Respawning”                Cookies  - Third-Party        Cookies  </vt:lpstr>
      <vt:lpstr>Questions?</vt:lpstr>
      <vt:lpstr>Works Cited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2016-04-08T04:17:17Z</dcterms:created>
  <dcterms:modified xsi:type="dcterms:W3CDTF">2016-04-29T02:27:50Z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TC030310159991</vt:lpwstr>
  </property>
</Properties>
</file>